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778250" y="0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778250" y="9428162"/>
            <a:ext cx="288925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Lämpimästi tervetuloa!</a:t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b0d9180da_2_5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Lämpimästi tervetuloa!</a:t>
            </a:r>
            <a:endParaRPr/>
          </a:p>
        </p:txBody>
      </p:sp>
      <p:sp>
        <p:nvSpPr>
          <p:cNvPr id="149" name="Google Shape;149;g32b0d9180da_2_5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Suhteellinen, kriteereihin perustuva arviointi ja verrataan myös edellisen tutkintokerran suorittajiin. </a:t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453c520ef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453c520ef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453c520ef_0_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Ylioppilastutkintolautakunta on tehnyt hyvän piirroksen </a:t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Samana päivänä kirjoitettavat reaaliaineet seuraavalla slidella</a:t>
            </a:r>
            <a:endParaRPr/>
          </a:p>
        </p:txBody>
      </p:sp>
      <p:sp>
        <p:nvSpPr>
          <p:cNvPr id="209" name="Google Shape;209;p14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Korona on muuttanut tilannetta: kahden sijasta neljä reaalipäivää</a:t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5216b0eb06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5216b0eb06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Tähän molemmat erkat, Marianne on osan erkka</a:t>
            </a:r>
            <a:endParaRPr/>
          </a:p>
        </p:txBody>
      </p:sp>
      <p:sp>
        <p:nvSpPr>
          <p:cNvPr id="226" name="Google Shape;226;g5216b0eb06_0_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f07aa5e1d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Noin tunti puhutaan, sitten kysellään ja keskustellaan. </a:t>
            </a:r>
            <a:endParaRPr/>
          </a:p>
        </p:txBody>
      </p:sp>
      <p:sp>
        <p:nvSpPr>
          <p:cNvPr id="84" name="Google Shape;84;g7f07aa5e1d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66750" y="4714875"/>
            <a:ext cx="5335587" cy="446722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854075" y="744537"/>
            <a:ext cx="4960937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be67a05edb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be67a05edb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be67a05edb_0_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3c3bba47b9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3c3bba47b9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3c3bba47b9_0_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c3bba47b9_0_13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3c3bba47b9_0_13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3c3bba47b9_0_13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c3bba47b9_0_23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3c3bba47b9_0_23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3c3bba47b9_0_23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3c3bba47b9_0_33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3c3bba47b9_0_33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3c3bba47b9_0_33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c3bba47b9_0_43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c3bba47b9_0_43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3c3bba47b9_0_43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3c3bba47b9_0_68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Kiitos!</a:t>
            </a:r>
            <a:endParaRPr/>
          </a:p>
        </p:txBody>
      </p:sp>
      <p:sp>
        <p:nvSpPr>
          <p:cNvPr id="284" name="Google Shape;284;g33c3bba47b9_0_68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a40b3a6b0_0_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a40b3a6b0_0_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-kyselyt ja ro-kommentit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/>
              <a:t>ykkösten asioiden hoitaminen ja käyttäytyminen toisiaan kohtaan on ollut erinomaista. Heille kun pienimmänkin moitteen osoittaa, osaavat korjata toimintaansa ja käytöstään. Se on hieno piirre nuorissa.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2a40b3a6b0_0_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b0d9180da_1_7:notes"/>
          <p:cNvSpPr/>
          <p:nvPr>
            <p:ph idx="2" type="sldImg"/>
          </p:nvPr>
        </p:nvSpPr>
        <p:spPr>
          <a:xfrm>
            <a:off x="904125" y="744934"/>
            <a:ext cx="4862400" cy="3721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b0d9180da_1_7:notes"/>
          <p:cNvSpPr txBox="1"/>
          <p:nvPr>
            <p:ph idx="1" type="body"/>
          </p:nvPr>
        </p:nvSpPr>
        <p:spPr>
          <a:xfrm>
            <a:off x="666442" y="4715271"/>
            <a:ext cx="5336100" cy="44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2b0d9180da_1_7:notes"/>
          <p:cNvSpPr txBox="1"/>
          <p:nvPr>
            <p:ph idx="12" type="sldNum"/>
          </p:nvPr>
        </p:nvSpPr>
        <p:spPr>
          <a:xfrm>
            <a:off x="3778062" y="9428958"/>
            <a:ext cx="2889600" cy="495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a40b3a6b0_0_5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a40b3a6b0_0_5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2a40b3a6b0_0_5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a40b3a6b0_0_10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a40b3a6b0_0_10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32a40b3a6b0_0_10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3cec7cd2cc_0_3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3cec7cd2cc_0_3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33cec7cd2cc_0_3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bd989cf2d_2_1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bd989cf2d_2_1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3bd989cf2d_2_1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2a40b3a6b0_0_19:notes"/>
          <p:cNvSpPr/>
          <p:nvPr>
            <p:ph idx="2" type="sldImg"/>
          </p:nvPr>
        </p:nvSpPr>
        <p:spPr>
          <a:xfrm>
            <a:off x="854075" y="744537"/>
            <a:ext cx="4960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2a40b3a6b0_0_19:notes"/>
          <p:cNvSpPr txBox="1"/>
          <p:nvPr>
            <p:ph idx="1" type="body"/>
          </p:nvPr>
        </p:nvSpPr>
        <p:spPr>
          <a:xfrm>
            <a:off x="666750" y="4714875"/>
            <a:ext cx="5335500" cy="446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32a40b3a6b0_0_19:notes"/>
          <p:cNvSpPr txBox="1"/>
          <p:nvPr>
            <p:ph idx="12" type="sldNum"/>
          </p:nvPr>
        </p:nvSpPr>
        <p:spPr>
          <a:xfrm>
            <a:off x="3778250" y="9428162"/>
            <a:ext cx="2889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5400" y="298333"/>
            <a:ext cx="2753200" cy="4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95536" y="177281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4644008" y="177281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Kaksi sisältökohdetta">
  <p:cSld name="3_Kaksi sisältökohdetta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467544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644008" y="126876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06400" lvl="0" marL="4572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852800"/>
            <a:ext cx="43254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●"/>
              <a:defRPr sz="1200"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  <a:defRPr sz="1200"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■"/>
              <a:defRPr sz="1200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563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Calibri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82000">
              <a:schemeClr val="lt1"/>
            </a:gs>
            <a:gs pos="100000">
              <a:srgbClr val="093053"/>
            </a:gs>
          </a:gsLst>
          <a:lin ang="5400012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800"/>
              <a:buFont typeface="Calibri"/>
              <a:buNone/>
              <a:defRPr sz="28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800"/>
              <a:buChar char="●"/>
              <a:defRPr sz="1800">
                <a:solidFill>
                  <a:srgbClr val="292B63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○"/>
              <a:defRPr>
                <a:solidFill>
                  <a:srgbClr val="292B63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■"/>
              <a:defRPr>
                <a:solidFill>
                  <a:srgbClr val="292B63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●"/>
              <a:defRPr>
                <a:solidFill>
                  <a:srgbClr val="292B63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○"/>
              <a:defRPr>
                <a:solidFill>
                  <a:srgbClr val="292B63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■"/>
              <a:defRPr>
                <a:solidFill>
                  <a:srgbClr val="292B63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●"/>
              <a:defRPr>
                <a:solidFill>
                  <a:srgbClr val="292B63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○"/>
              <a:defRPr>
                <a:solidFill>
                  <a:srgbClr val="292B63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400"/>
              <a:buChar char="■"/>
              <a:defRPr>
                <a:solidFill>
                  <a:srgbClr val="292B63"/>
                </a:solidFill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3448507" y="6091833"/>
            <a:ext cx="2246994" cy="5727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lioppilastutkinto.fi/fi/tutkinnon-suorittaminen/tutkinnon-rakenne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ylioppilastutkinto.fi/ylioppilastutkinto/koepaivat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taru.alkio@ksyk.fi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yliopistovalinnat.fi/" TargetMode="External"/><Relationship Id="rId4" Type="http://schemas.openxmlformats.org/officeDocument/2006/relationships/hyperlink" Target="https://www.ammattikorkeakouluun.fi/" TargetMode="External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68300" y="248800"/>
            <a:ext cx="8229600" cy="59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>
                <a:solidFill>
                  <a:srgbClr val="292B63"/>
                </a:solidFill>
              </a:rPr>
              <a:t>Ykkösten v</a:t>
            </a:r>
            <a:r>
              <a:rPr b="1" i="0" lang="en-US" sz="3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anhempainilta / </a:t>
            </a:r>
            <a:endParaRPr b="1" i="0" sz="36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>
                <a:solidFill>
                  <a:srgbClr val="292B63"/>
                </a:solidFill>
              </a:rPr>
              <a:t>1st Grade P</a:t>
            </a:r>
            <a:r>
              <a:rPr b="1" i="0" lang="en-US" sz="3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arents´ </a:t>
            </a:r>
            <a:r>
              <a:rPr b="1" lang="en-US" sz="3600">
                <a:solidFill>
                  <a:srgbClr val="292B63"/>
                </a:solidFill>
              </a:rPr>
              <a:t>E</a:t>
            </a:r>
            <a:r>
              <a:rPr b="1" i="0" lang="en-US" sz="3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vening</a:t>
            </a: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600">
                <a:solidFill>
                  <a:srgbClr val="292B63"/>
                </a:solidFill>
              </a:rPr>
              <a:t>5</a:t>
            </a:r>
            <a:r>
              <a:rPr b="1" i="0" lang="en-US" sz="3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.3.20</a:t>
            </a:r>
            <a:r>
              <a:rPr b="1" lang="en-US" sz="3600">
                <a:solidFill>
                  <a:srgbClr val="292B63"/>
                </a:solidFill>
              </a:rPr>
              <a:t>25</a:t>
            </a:r>
            <a:endParaRPr b="1" sz="360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/>
              <a:t>TERVETULOA / WELCOME</a:t>
            </a: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075" y="2399300"/>
            <a:ext cx="1622451" cy="24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68300" y="248800"/>
            <a:ext cx="8229600" cy="59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/>
              <a:t>Ylioppilastutkinto</a:t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488"/>
              <a:t>Lukion rehtori Minnariitta Raitio</a:t>
            </a:r>
            <a:endParaRPr b="1" sz="2488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075" y="2399300"/>
            <a:ext cx="1622451" cy="24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468300" y="140336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6701" lvl="0" marL="342900" rtl="0" algn="l"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b="1" lang="en-US" sz="1900">
                <a:solidFill>
                  <a:srgbClr val="292B63"/>
                </a:solidFill>
              </a:rPr>
              <a:t>Digitutkinto:</a:t>
            </a:r>
            <a:endParaRPr b="1" sz="1900">
              <a:solidFill>
                <a:srgbClr val="292B63"/>
              </a:solidFill>
            </a:endParaRPr>
          </a:p>
          <a:p>
            <a:pPr indent="-244951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B63"/>
              </a:buClr>
              <a:buSzPct val="100000"/>
              <a:buChar char="–"/>
            </a:pPr>
            <a:r>
              <a:rPr lang="en-US" sz="1900">
                <a:solidFill>
                  <a:srgbClr val="292B63"/>
                </a:solidFill>
              </a:rPr>
              <a:t>Kaikki oppiaineet kirjoitetaan sähköisesti</a:t>
            </a:r>
            <a:endParaRPr sz="1900">
              <a:solidFill>
                <a:srgbClr val="292B63"/>
              </a:solidFill>
            </a:endParaRPr>
          </a:p>
          <a:p>
            <a:pPr indent="-244951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B63"/>
              </a:buClr>
              <a:buSzPct val="100000"/>
              <a:buChar char="–"/>
            </a:pPr>
            <a:r>
              <a:rPr lang="en-US" sz="1900">
                <a:solidFill>
                  <a:srgbClr val="292B63"/>
                </a:solidFill>
              </a:rPr>
              <a:t>suoritetaan koulun tietokoneella</a:t>
            </a:r>
            <a:endParaRPr sz="1900">
              <a:solidFill>
                <a:srgbClr val="292B63"/>
              </a:solidFill>
            </a:endParaRPr>
          </a:p>
          <a:p>
            <a:pPr indent="-244951" lvl="1" marL="74295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B63"/>
              </a:buClr>
              <a:buSzPct val="100000"/>
              <a:buChar char="–"/>
            </a:pPr>
            <a:r>
              <a:rPr lang="en-US" sz="1900">
                <a:solidFill>
                  <a:srgbClr val="292B63"/>
                </a:solidFill>
              </a:rPr>
              <a:t>kielissä ei enää erillisiä kuunteluja</a:t>
            </a:r>
            <a:endParaRPr sz="1900">
              <a:solidFill>
                <a:srgbClr val="292B63"/>
              </a:solidFill>
            </a:endParaRPr>
          </a:p>
          <a:p>
            <a:pPr indent="400050" lvl="0" marL="34290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92B63"/>
              </a:solidFill>
            </a:endParaRPr>
          </a:p>
          <a:p>
            <a:pPr indent="-276701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Kirjoittamaan </a:t>
            </a:r>
            <a:r>
              <a:rPr b="0" i="1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saa</a:t>
            </a: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mennä, kun ko. aineen </a:t>
            </a:r>
            <a:r>
              <a:rPr b="1" i="0" lang="en-US" sz="1900" u="none">
                <a:solidFill>
                  <a:srgbClr val="292B63"/>
                </a:solidFill>
              </a:rPr>
              <a:t>pakolliset </a:t>
            </a:r>
            <a:r>
              <a:rPr b="1" lang="en-US" sz="1900">
                <a:solidFill>
                  <a:srgbClr val="292B63"/>
                </a:solidFill>
              </a:rPr>
              <a:t>opintojakso</a:t>
            </a:r>
            <a:r>
              <a:rPr b="1" i="0" lang="en-US" sz="1900" u="none">
                <a:solidFill>
                  <a:srgbClr val="292B63"/>
                </a:solidFill>
              </a:rPr>
              <a:t>t </a:t>
            </a: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1900">
                <a:solidFill>
                  <a:srgbClr val="292B63"/>
                </a:solidFill>
              </a:rPr>
              <a:t>suoritettu</a:t>
            </a:r>
            <a:endParaRPr sz="19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92B63"/>
              </a:solidFill>
            </a:endParaRPr>
          </a:p>
          <a:p>
            <a:pPr indent="-276701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Lisäksi sekä </a:t>
            </a:r>
            <a:r>
              <a:rPr b="1" i="0" lang="en-US" sz="1900" u="none">
                <a:solidFill>
                  <a:srgbClr val="292B63"/>
                </a:solidFill>
              </a:rPr>
              <a:t>valtakunnallisia</a:t>
            </a: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että koulukohtaisia</a:t>
            </a:r>
            <a:r>
              <a:rPr i="0" lang="en-US" sz="1900" u="none">
                <a:solidFill>
                  <a:srgbClr val="292B63"/>
                </a:solidFill>
              </a:rPr>
              <a:t> </a:t>
            </a:r>
            <a:r>
              <a:rPr lang="en-US" sz="1900">
                <a:solidFill>
                  <a:srgbClr val="292B63"/>
                </a:solidFill>
              </a:rPr>
              <a:t>valinnaisia</a:t>
            </a:r>
            <a:r>
              <a:rPr i="0" lang="en-US" sz="1900" u="none">
                <a:solidFill>
                  <a:srgbClr val="292B63"/>
                </a:solidFill>
              </a:rPr>
              <a:t> </a:t>
            </a:r>
            <a:r>
              <a:rPr b="1" lang="en-US" sz="1900">
                <a:solidFill>
                  <a:srgbClr val="292B63"/>
                </a:solidFill>
              </a:rPr>
              <a:t>opintojaksoj</a:t>
            </a:r>
            <a:r>
              <a:rPr b="1" i="0" lang="en-US" sz="1900" u="none">
                <a:solidFill>
                  <a:srgbClr val="292B63"/>
                </a:solidFill>
              </a:rPr>
              <a:t>a</a:t>
            </a: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suositellaan </a:t>
            </a:r>
            <a:r>
              <a:rPr b="0" i="0" lang="en-US" sz="19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suoritettaviksi </a:t>
            </a:r>
            <a:endParaRPr b="0" i="0" sz="19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643425" y="1403350"/>
            <a:ext cx="40386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342900" rtl="0" algn="l">
              <a:spcBef>
                <a:spcPts val="360"/>
              </a:spcBef>
              <a:spcAft>
                <a:spcPts val="0"/>
              </a:spcAft>
              <a:buClr>
                <a:srgbClr val="292B63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292B63"/>
                </a:solidFill>
              </a:rPr>
              <a:t>Digitalized examination:</a:t>
            </a:r>
            <a:endParaRPr b="1" sz="1800">
              <a:solidFill>
                <a:srgbClr val="292B63"/>
              </a:solidFill>
            </a:endParaRPr>
          </a:p>
          <a:p>
            <a:pPr indent="-2476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B63"/>
              </a:buClr>
              <a:buSzPts val="1800"/>
              <a:buChar char="–"/>
            </a:pPr>
            <a:r>
              <a:rPr lang="en-US" sz="1800">
                <a:solidFill>
                  <a:srgbClr val="292B63"/>
                </a:solidFill>
              </a:rPr>
              <a:t>Exams in all subjects are digital</a:t>
            </a:r>
            <a:endParaRPr sz="1800">
              <a:solidFill>
                <a:srgbClr val="292B63"/>
              </a:solidFill>
            </a:endParaRPr>
          </a:p>
          <a:p>
            <a:pPr indent="-2476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B63"/>
              </a:buClr>
              <a:buSzPts val="1800"/>
              <a:buChar char="–"/>
            </a:pPr>
            <a:r>
              <a:rPr lang="en-US" sz="1800">
                <a:solidFill>
                  <a:srgbClr val="292B63"/>
                </a:solidFill>
              </a:rPr>
              <a:t>With school´s device</a:t>
            </a:r>
            <a:endParaRPr sz="1800">
              <a:solidFill>
                <a:srgbClr val="292B63"/>
              </a:solidFill>
            </a:endParaRPr>
          </a:p>
          <a:p>
            <a:pPr indent="-2476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92B63"/>
              </a:buClr>
              <a:buSzPts val="1800"/>
              <a:buChar char="–"/>
            </a:pPr>
            <a:r>
              <a:rPr lang="en-US" sz="1800">
                <a:solidFill>
                  <a:srgbClr val="292B63"/>
                </a:solidFill>
              </a:rPr>
              <a:t>No separate listening comprehension exam days</a:t>
            </a:r>
            <a:endParaRPr sz="18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2B63"/>
              </a:solidFill>
            </a:endParaRPr>
          </a:p>
          <a:p>
            <a:pPr indent="-2794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b="0" i="1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take part into an exam when </a:t>
            </a:r>
            <a:r>
              <a:rPr lang="en-US" sz="1800">
                <a:solidFill>
                  <a:srgbClr val="292B63"/>
                </a:solidFill>
              </a:rPr>
              <a:t>they</a:t>
            </a: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has passed </a:t>
            </a:r>
            <a:r>
              <a:rPr b="1" i="0" lang="en-US" sz="1800" u="none">
                <a:solidFill>
                  <a:srgbClr val="292B63"/>
                </a:solidFill>
              </a:rPr>
              <a:t>the obligatory </a:t>
            </a:r>
            <a:r>
              <a:rPr b="1" lang="en-US" sz="1800">
                <a:solidFill>
                  <a:srgbClr val="292B63"/>
                </a:solidFill>
              </a:rPr>
              <a:t>study unit</a:t>
            </a:r>
            <a:r>
              <a:rPr b="1" i="0" lang="en-US" sz="1800" u="none">
                <a:solidFill>
                  <a:srgbClr val="292B63"/>
                </a:solidFill>
              </a:rPr>
              <a:t>s</a:t>
            </a: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in the subject</a:t>
            </a:r>
            <a:endParaRPr b="0" i="0" sz="18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2B63"/>
              </a:solidFill>
            </a:endParaRPr>
          </a:p>
          <a:p>
            <a:pPr indent="-2794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In addition, </a:t>
            </a:r>
            <a:r>
              <a:rPr b="1" i="0" lang="en-US" sz="1800" u="none">
                <a:solidFill>
                  <a:srgbClr val="292B63"/>
                </a:solidFill>
              </a:rPr>
              <a:t>specialisation </a:t>
            </a:r>
            <a:r>
              <a:rPr b="1" lang="en-US" sz="1800">
                <a:solidFill>
                  <a:srgbClr val="292B63"/>
                </a:solidFill>
              </a:rPr>
              <a:t>study unit</a:t>
            </a:r>
            <a:r>
              <a:rPr b="1" i="0" lang="en-US" sz="1800" u="none">
                <a:solidFill>
                  <a:srgbClr val="292B63"/>
                </a:solidFill>
              </a:rPr>
              <a:t>s </a:t>
            </a: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preparing for the subjects to be taken in the matriculation exam are </a:t>
            </a:r>
            <a:r>
              <a:rPr b="0" i="1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recommended </a:t>
            </a: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rgbClr val="292B63"/>
              </a:solidFill>
            </a:endParaRPr>
          </a:p>
          <a:p>
            <a:pPr indent="-1651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5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6"/>
          <p:cNvSpPr txBox="1"/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600" u="none" cap="none" strike="noStrike">
                <a:solidFill>
                  <a:srgbClr val="292B63"/>
                </a:solidFill>
              </a:rPr>
              <a:t>Yliop</a:t>
            </a:r>
            <a:r>
              <a:rPr b="1" lang="en-US" sz="2600">
                <a:solidFill>
                  <a:srgbClr val="292B63"/>
                </a:solidFill>
              </a:rPr>
              <a:t>pilastutkinto</a:t>
            </a:r>
            <a:br>
              <a:rPr b="1" i="0" lang="en-US" sz="2600" u="none" cap="none" strike="noStrike">
                <a:solidFill>
                  <a:srgbClr val="292B63"/>
                </a:solidFill>
              </a:rPr>
            </a:br>
            <a:r>
              <a:rPr b="1" i="0" lang="en-US" sz="2600" u="none" cap="none" strike="noStrike">
                <a:solidFill>
                  <a:srgbClr val="292B63"/>
                </a:solidFill>
              </a:rPr>
              <a:t>M</a:t>
            </a:r>
            <a:r>
              <a:rPr b="1" lang="en-US" sz="2600">
                <a:solidFill>
                  <a:srgbClr val="292B63"/>
                </a:solidFill>
              </a:rPr>
              <a:t>atriculation examination</a:t>
            </a:r>
            <a:endParaRPr b="1" sz="3400">
              <a:solidFill>
                <a:srgbClr val="292B63"/>
              </a:solidFill>
            </a:endParaRPr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543975" y="225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b="1" sz="285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3000"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Arvosanojen jakautuminen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92B63"/>
                </a:solidFill>
              </a:rPr>
              <a:t>Huomioon otetaan myös edellisen tutkintokerran pisterajat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rgbClr val="292B63"/>
              </a:solidFill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The relative shares of grades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75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400"/>
              <a:buFont typeface="Arial"/>
              <a:buChar char="•"/>
            </a:pPr>
            <a:r>
              <a:rPr lang="en-US" sz="2300">
                <a:solidFill>
                  <a:srgbClr val="292B63"/>
                </a:solidFill>
              </a:rPr>
              <a:t>The previous exam session results are regarde</a:t>
            </a:r>
            <a:r>
              <a:rPr lang="en-US" sz="2400">
                <a:solidFill>
                  <a:srgbClr val="292B63"/>
                </a:solidFill>
              </a:rPr>
              <a:t>d, too </a:t>
            </a:r>
            <a:r>
              <a:rPr b="0" i="0" lang="en-US" sz="24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92B63"/>
              </a:solidFill>
            </a:endParaRPr>
          </a:p>
          <a:p>
            <a:pPr indent="-381000" lvl="0" marL="3429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292B63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Lähde:  www.ylioppilastutkinto.fi</a:t>
            </a:r>
            <a:endParaRPr sz="1800">
              <a:solidFill>
                <a:srgbClr val="292B63"/>
              </a:solidFill>
            </a:endParaRPr>
          </a:p>
        </p:txBody>
      </p:sp>
      <p:pic>
        <p:nvPicPr>
          <p:cNvPr descr="C:\Users\raitmin\Desktop\yo arvosanat.jpg" id="168" name="Google Shape;16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937" y="2572650"/>
            <a:ext cx="7559700" cy="158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7"/>
          <p:cNvSpPr txBox="1"/>
          <p:nvPr/>
        </p:nvSpPr>
        <p:spPr>
          <a:xfrm>
            <a:off x="4495800" y="3487850"/>
            <a:ext cx="8115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20%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6811150" y="3487850"/>
            <a:ext cx="8115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%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312125" y="1196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75725" y="1330775"/>
            <a:ext cx="4389000" cy="46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Vähintään </a:t>
            </a:r>
            <a:r>
              <a:rPr lang="en-US" sz="2000">
                <a:solidFill>
                  <a:srgbClr val="292B63"/>
                </a:solidFill>
              </a:rPr>
              <a:t>5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ainetta:</a:t>
            </a:r>
            <a:endParaRPr sz="2000">
              <a:solidFill>
                <a:srgbClr val="292B63"/>
              </a:solidFill>
            </a:endParaRPr>
          </a:p>
          <a:p>
            <a:pPr indent="-260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–"/>
            </a:pPr>
            <a:r>
              <a:rPr b="1" i="0" lang="en-US" sz="2000" u="none" cap="none" strike="noStrike">
                <a:solidFill>
                  <a:srgbClr val="292B63"/>
                </a:solidFill>
              </a:rPr>
              <a:t>Äidinkielen tai suomi toisena kielenä</a:t>
            </a:r>
            <a:r>
              <a:rPr b="0" i="0" lang="en-US" sz="20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koe on kaikille </a:t>
            </a:r>
            <a:r>
              <a:rPr b="1" i="0" lang="en-US" sz="2000" u="none" cap="none" strike="noStrike">
                <a:solidFill>
                  <a:srgbClr val="292B63"/>
                </a:solidFill>
              </a:rPr>
              <a:t>pakollinen</a:t>
            </a:r>
            <a:endParaRPr b="1" sz="2000">
              <a:solidFill>
                <a:srgbClr val="292B63"/>
              </a:solidFill>
            </a:endParaRPr>
          </a:p>
          <a:p>
            <a:pPr indent="-234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Lisäksi </a:t>
            </a:r>
            <a:r>
              <a:rPr lang="en-US" sz="2000">
                <a:solidFill>
                  <a:srgbClr val="292B63"/>
                </a:solidFill>
              </a:rPr>
              <a:t>4</a:t>
            </a:r>
            <a:r>
              <a:rPr b="0" i="0" lang="en-US" sz="20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koetta seuraavista: </a:t>
            </a:r>
            <a:endParaRPr sz="2000"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toinen kotimainen (ruotsi)</a:t>
            </a:r>
            <a:endParaRPr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vieras kieli </a:t>
            </a:r>
            <a:endParaRPr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matematiikka</a:t>
            </a:r>
            <a:endParaRPr>
              <a:solidFill>
                <a:srgbClr val="292B63"/>
              </a:solidFill>
            </a:endParaRPr>
          </a:p>
          <a:p>
            <a:pPr indent="-2159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Noto Sans Symbols"/>
              <a:buChar char="–"/>
            </a:pPr>
            <a:r>
              <a:rPr b="0" i="1" lang="en-US" sz="1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pitkään oppimäärään perustuva koe vähintään yhdessä kokeessa</a:t>
            </a:r>
            <a:endParaRPr i="1" sz="1600"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reaaliaine</a:t>
            </a:r>
            <a:endParaRPr b="0" i="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B63"/>
                </a:solidFill>
              </a:rPr>
              <a:t>&gt; valittava vähintään kolmesta yllämainitusta ryhmästä </a:t>
            </a:r>
            <a:endParaRPr sz="2000">
              <a:solidFill>
                <a:srgbClr val="292B63"/>
              </a:solidFill>
            </a:endParaRPr>
          </a:p>
        </p:txBody>
      </p:sp>
      <p:sp>
        <p:nvSpPr>
          <p:cNvPr id="178" name="Google Shape;178;p28"/>
          <p:cNvSpPr txBox="1"/>
          <p:nvPr>
            <p:ph idx="2" type="body"/>
          </p:nvPr>
        </p:nvSpPr>
        <p:spPr>
          <a:xfrm>
            <a:off x="4464725" y="1330775"/>
            <a:ext cx="4498200" cy="45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In minimum </a:t>
            </a:r>
            <a:r>
              <a:rPr lang="en-US" sz="2000">
                <a:solidFill>
                  <a:srgbClr val="292B63"/>
                </a:solidFill>
              </a:rPr>
              <a:t>5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subjects:</a:t>
            </a:r>
            <a:endParaRPr sz="2000">
              <a:solidFill>
                <a:srgbClr val="292B63"/>
              </a:solidFill>
            </a:endParaRPr>
          </a:p>
          <a:p>
            <a:pPr indent="-260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–"/>
            </a:pPr>
            <a:r>
              <a:rPr b="1" lang="en-US" sz="2000">
                <a:solidFill>
                  <a:srgbClr val="292B63"/>
                </a:solidFill>
              </a:rPr>
              <a:t>Finnish</a:t>
            </a:r>
            <a:r>
              <a:rPr lang="en-US" sz="2000">
                <a:solidFill>
                  <a:srgbClr val="292B63"/>
                </a:solidFill>
              </a:rPr>
              <a:t>: m</a:t>
            </a:r>
            <a:r>
              <a:rPr i="0" lang="en-US" sz="2000" u="none" cap="none" strike="noStrike">
                <a:solidFill>
                  <a:srgbClr val="292B63"/>
                </a:solidFill>
              </a:rPr>
              <a:t>other tongue or </a:t>
            </a:r>
            <a:r>
              <a:rPr lang="en-US" sz="2000">
                <a:solidFill>
                  <a:srgbClr val="292B63"/>
                </a:solidFill>
              </a:rPr>
              <a:t>2nd</a:t>
            </a:r>
            <a:r>
              <a:rPr i="0" lang="en-US" sz="2000" u="none" cap="none" strike="noStrike">
                <a:solidFill>
                  <a:srgbClr val="292B63"/>
                </a:solidFill>
              </a:rPr>
              <a:t> language test is </a:t>
            </a:r>
            <a:r>
              <a:rPr b="1" i="0" lang="en-US" sz="2000" u="none" cap="none" strike="noStrike">
                <a:solidFill>
                  <a:srgbClr val="292B63"/>
                </a:solidFill>
              </a:rPr>
              <a:t>compulsory </a:t>
            </a:r>
            <a:endParaRPr b="1" sz="2000">
              <a:solidFill>
                <a:srgbClr val="292B63"/>
              </a:solidFill>
            </a:endParaRPr>
          </a:p>
          <a:p>
            <a:pPr indent="-260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000">
                <a:solidFill>
                  <a:srgbClr val="292B63"/>
                </a:solidFill>
              </a:rPr>
              <a:t>4 exams</a:t>
            </a:r>
            <a:r>
              <a:rPr b="0" i="0" lang="en-US" sz="20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of the following:</a:t>
            </a:r>
            <a:endParaRPr sz="2000"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Swedish</a:t>
            </a:r>
            <a:endParaRPr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 foreign language (other than Finnish or Swedish)</a:t>
            </a:r>
            <a:endParaRPr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  <a:endParaRPr>
              <a:solidFill>
                <a:srgbClr val="292B63"/>
              </a:solidFill>
            </a:endParaRPr>
          </a:p>
          <a:p>
            <a:pPr indent="-215900" lvl="3" marL="1600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Noto Sans Symbols"/>
              <a:buChar char="–"/>
            </a:pPr>
            <a:r>
              <a:rPr b="0" i="1" lang="en-US" sz="16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test based on the advanced level in at least one test</a:t>
            </a:r>
            <a:endParaRPr i="1" sz="1600">
              <a:solidFill>
                <a:srgbClr val="292B63"/>
              </a:solidFill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Humanistic studies or Sciences</a:t>
            </a:r>
            <a:endParaRPr b="0" i="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B63"/>
                </a:solidFill>
              </a:rPr>
              <a:t>&gt; at least from 3 groups above </a:t>
            </a:r>
            <a:endParaRPr sz="2000">
              <a:solidFill>
                <a:srgbClr val="292B63"/>
              </a:solidFill>
            </a:endParaRPr>
          </a:p>
          <a:p>
            <a:pPr indent="-215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95536" y="1772816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600"/>
              <a:t>Lähde: </a:t>
            </a:r>
            <a:r>
              <a:rPr lang="en-US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https://www.ylioppilastutkinto.fi/fi/tutkinnon-suorittaminen/tutkinnon-rakenne</a:t>
            </a:r>
            <a:endParaRPr sz="1600">
              <a:solidFill>
                <a:srgbClr val="0000FF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65" y="1686203"/>
            <a:ext cx="9001776" cy="272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9"/>
          <p:cNvSpPr txBox="1"/>
          <p:nvPr/>
        </p:nvSpPr>
        <p:spPr>
          <a:xfrm>
            <a:off x="341900" y="2822300"/>
            <a:ext cx="1770000" cy="6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tai suomi </a:t>
            </a:r>
            <a:endParaRPr b="1" sz="17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toisena kielenä</a:t>
            </a:r>
            <a:endParaRPr b="1" sz="17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142950" y="2728450"/>
            <a:ext cx="15354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(meillä ruotsi)</a:t>
            </a:r>
            <a:endParaRPr b="1" sz="17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title"/>
          </p:nvPr>
        </p:nvSpPr>
        <p:spPr>
          <a:xfrm>
            <a:off x="375500" y="18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395275" y="1567775"/>
            <a:ext cx="4038600" cy="44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38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Jatko-opintojen kannalta suositeltavaa 5 tai 6 ainetta</a:t>
            </a:r>
            <a:endParaRPr b="0" i="0" sz="21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92B63"/>
              </a:solidFill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Ylimääräisiä aineita voi kirjoittaa, esimerkiksi</a:t>
            </a:r>
            <a:br>
              <a:rPr lang="en-US" sz="2100">
                <a:solidFill>
                  <a:srgbClr val="292B63"/>
                </a:solidFill>
              </a:rPr>
            </a:b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lyhyitä kieliä </a:t>
            </a:r>
            <a:endParaRPr b="0" i="0" sz="21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92B63"/>
                </a:solidFill>
              </a:rPr>
              <a:t>Samasta aineesta voi osallistua eri oppimäärien kokeisiin, mikä lasketaan yhdeksi suoritukseksi</a:t>
            </a:r>
            <a:endParaRPr sz="2100">
              <a:solidFill>
                <a:srgbClr val="292B63"/>
              </a:solidFill>
            </a:endParaRPr>
          </a:p>
          <a:p>
            <a:pPr indent="-32385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92B63"/>
                </a:solidFill>
              </a:rPr>
              <a:t>Viisi ensimmäistä kirjoitettavaa ainetta ja niiden hylättyjen arvosanojen korottaminen ovat maksuttomia</a:t>
            </a:r>
            <a:endParaRPr sz="21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1905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0"/>
          <p:cNvSpPr txBox="1"/>
          <p:nvPr>
            <p:ph idx="2" type="body"/>
          </p:nvPr>
        </p:nvSpPr>
        <p:spPr>
          <a:xfrm>
            <a:off x="4710450" y="1484312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238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5 or 6 exams recommended when applying for further studies</a:t>
            </a:r>
            <a:endParaRPr sz="2100">
              <a:solidFill>
                <a:srgbClr val="292B63"/>
              </a:solidFill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Optional tests can be sat</a:t>
            </a:r>
            <a:br>
              <a:rPr lang="en-US" sz="2100">
                <a:solidFill>
                  <a:srgbClr val="292B63"/>
                </a:solidFill>
              </a:rPr>
            </a:b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as many as one likes to,</a:t>
            </a:r>
            <a:br>
              <a:rPr lang="en-US" sz="2100">
                <a:solidFill>
                  <a:srgbClr val="292B63"/>
                </a:solidFill>
              </a:rPr>
            </a:br>
            <a:r>
              <a:rPr b="0" i="0" lang="en-US" sz="21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e.g. languages</a:t>
            </a:r>
            <a:endParaRPr b="0" i="0" sz="21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92B63"/>
                </a:solidFill>
              </a:rPr>
              <a:t>It is possible to sit different level exams in one subject, but they count as one exam</a:t>
            </a:r>
            <a:endParaRPr sz="2100">
              <a:solidFill>
                <a:srgbClr val="292B63"/>
              </a:solidFill>
            </a:endParaRPr>
          </a:p>
          <a:p>
            <a:pPr indent="-3238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100"/>
              <a:buFont typeface="Arial"/>
              <a:buChar char="•"/>
            </a:pPr>
            <a:r>
              <a:rPr lang="en-US" sz="2100">
                <a:solidFill>
                  <a:srgbClr val="292B63"/>
                </a:solidFill>
              </a:rPr>
              <a:t>Five first exams are free of charge as well as retaking them if one fails them  </a:t>
            </a:r>
            <a:endParaRPr sz="21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</p:txBody>
      </p:sp>
      <p:pic>
        <p:nvPicPr>
          <p:cNvPr id="198" name="Google Shape;1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539750" y="119625"/>
            <a:ext cx="8229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4200"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375500" y="1441325"/>
            <a:ext cx="4131300" cy="48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Tutkinnon pakolliset aineet voi hajauttaa enintään</a:t>
            </a:r>
            <a:br>
              <a:rPr lang="en-US" sz="2000">
                <a:solidFill>
                  <a:srgbClr val="292B63"/>
                </a:solidFill>
              </a:rPr>
            </a:b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3 peräkkäiseen tutkintokertaan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92B63"/>
              </a:solidFill>
            </a:endParaRPr>
          </a:p>
          <a:p>
            <a:pPr indent="-317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Esim. (kevät 20</a:t>
            </a:r>
            <a:r>
              <a:rPr lang="en-US" sz="2000">
                <a:solidFill>
                  <a:srgbClr val="292B63"/>
                </a:solidFill>
              </a:rPr>
              <a:t>26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) - </a:t>
            </a:r>
            <a:r>
              <a:rPr b="1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syksy 20</a:t>
            </a:r>
            <a:r>
              <a:rPr b="1" lang="en-US" sz="2000">
                <a:solidFill>
                  <a:srgbClr val="292B63"/>
                </a:solidFill>
              </a:rPr>
              <a:t>26</a:t>
            </a:r>
            <a:r>
              <a:rPr b="1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– kevät 20</a:t>
            </a:r>
            <a:r>
              <a:rPr b="1" lang="en-US" sz="2000">
                <a:solidFill>
                  <a:srgbClr val="292B63"/>
                </a:solidFill>
              </a:rPr>
              <a:t>27</a:t>
            </a:r>
            <a:r>
              <a:rPr b="1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tai suositus:</a:t>
            </a:r>
            <a:endParaRPr sz="20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	syksy 20</a:t>
            </a:r>
            <a:r>
              <a:rPr b="1" lang="en-US" sz="2000">
                <a:solidFill>
                  <a:srgbClr val="292B63"/>
                </a:solidFill>
              </a:rPr>
              <a:t>26</a:t>
            </a:r>
            <a:r>
              <a:rPr b="1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– kevät 20</a:t>
            </a:r>
            <a:r>
              <a:rPr b="1" lang="en-US" sz="2000">
                <a:solidFill>
                  <a:srgbClr val="292B63"/>
                </a:solidFill>
              </a:rPr>
              <a:t>27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– syksy 20</a:t>
            </a:r>
            <a:r>
              <a:rPr lang="en-US" sz="2000">
                <a:solidFill>
                  <a:srgbClr val="292B63"/>
                </a:solidFill>
              </a:rPr>
              <a:t>27</a:t>
            </a:r>
            <a:endParaRPr sz="20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92B6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>
            <p:ph idx="2" type="body"/>
          </p:nvPr>
        </p:nvSpPr>
        <p:spPr>
          <a:xfrm>
            <a:off x="4643425" y="1401750"/>
            <a:ext cx="4271100" cy="5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i="0" lang="en-US" sz="2000" u="none">
                <a:solidFill>
                  <a:srgbClr val="292B63"/>
                </a:solidFill>
              </a:rPr>
              <a:t>The examination must be completed during not more</a:t>
            </a:r>
            <a:br>
              <a:rPr lang="en-US" sz="2000">
                <a:solidFill>
                  <a:srgbClr val="292B63"/>
                </a:solidFill>
              </a:rPr>
            </a:br>
            <a:r>
              <a:rPr i="0" lang="en-US" sz="2000" u="none">
                <a:solidFill>
                  <a:srgbClr val="292B63"/>
                </a:solidFill>
              </a:rPr>
              <a:t>than </a:t>
            </a:r>
            <a:r>
              <a:rPr lang="en-US" sz="2000">
                <a:solidFill>
                  <a:srgbClr val="292B63"/>
                </a:solidFill>
              </a:rPr>
              <a:t>3</a:t>
            </a:r>
            <a:r>
              <a:rPr i="0" lang="en-US" sz="2000" u="none">
                <a:solidFill>
                  <a:srgbClr val="292B63"/>
                </a:solidFill>
              </a:rPr>
              <a:t> consecutive examination periods</a:t>
            </a:r>
            <a:endParaRPr i="0" sz="2000" u="none">
              <a:solidFill>
                <a:srgbClr val="292B63"/>
              </a:solidFill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i="0" lang="en-US" sz="2000" u="none">
                <a:solidFill>
                  <a:srgbClr val="292B63"/>
                </a:solidFill>
              </a:rPr>
              <a:t>E.g. (Spring 20</a:t>
            </a:r>
            <a:r>
              <a:rPr lang="en-US" sz="2000">
                <a:solidFill>
                  <a:srgbClr val="292B63"/>
                </a:solidFill>
              </a:rPr>
              <a:t>26</a:t>
            </a:r>
            <a:r>
              <a:rPr i="0" lang="en-US" sz="2000" u="none">
                <a:solidFill>
                  <a:srgbClr val="292B63"/>
                </a:solidFill>
              </a:rPr>
              <a:t>) – </a:t>
            </a:r>
            <a:r>
              <a:rPr b="1" i="0" lang="en-US" sz="2000" u="none">
                <a:solidFill>
                  <a:srgbClr val="292B63"/>
                </a:solidFill>
              </a:rPr>
              <a:t>Autumn 20</a:t>
            </a:r>
            <a:r>
              <a:rPr b="1" lang="en-US" sz="2000">
                <a:solidFill>
                  <a:srgbClr val="292B63"/>
                </a:solidFill>
              </a:rPr>
              <a:t>26</a:t>
            </a:r>
            <a:r>
              <a:rPr b="1" i="0" lang="en-US" sz="2000" u="none">
                <a:solidFill>
                  <a:srgbClr val="292B63"/>
                </a:solidFill>
              </a:rPr>
              <a:t> – Spring 20</a:t>
            </a:r>
            <a:r>
              <a:rPr b="1" lang="en-US" sz="2000">
                <a:solidFill>
                  <a:srgbClr val="292B63"/>
                </a:solidFill>
              </a:rPr>
              <a:t>27</a:t>
            </a:r>
            <a:r>
              <a:rPr i="0" lang="en-US" sz="2000" u="none">
                <a:solidFill>
                  <a:srgbClr val="292B63"/>
                </a:solidFill>
              </a:rPr>
              <a:t> or recommendation:</a:t>
            </a:r>
            <a:endParaRPr sz="20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US" sz="2000" u="none">
                <a:solidFill>
                  <a:srgbClr val="292B63"/>
                </a:solidFill>
              </a:rPr>
              <a:t>	</a:t>
            </a:r>
            <a:r>
              <a:rPr b="1" i="0" lang="en-US" sz="2000" u="none">
                <a:solidFill>
                  <a:srgbClr val="292B63"/>
                </a:solidFill>
              </a:rPr>
              <a:t>Autumn 20</a:t>
            </a:r>
            <a:r>
              <a:rPr b="1" lang="en-US" sz="2000">
                <a:solidFill>
                  <a:srgbClr val="292B63"/>
                </a:solidFill>
              </a:rPr>
              <a:t>26</a:t>
            </a:r>
            <a:r>
              <a:rPr b="1" i="0" lang="en-US" sz="2000" u="none">
                <a:solidFill>
                  <a:srgbClr val="292B63"/>
                </a:solidFill>
              </a:rPr>
              <a:t> – Spring 20</a:t>
            </a:r>
            <a:r>
              <a:rPr b="1" lang="en-US" sz="2000">
                <a:solidFill>
                  <a:srgbClr val="292B63"/>
                </a:solidFill>
              </a:rPr>
              <a:t>27</a:t>
            </a:r>
            <a:r>
              <a:rPr b="1" i="0" lang="en-US" sz="2000" u="none">
                <a:solidFill>
                  <a:srgbClr val="292B63"/>
                </a:solidFill>
              </a:rPr>
              <a:t> </a:t>
            </a:r>
            <a:r>
              <a:rPr i="0" lang="en-US" sz="2000" u="none">
                <a:solidFill>
                  <a:srgbClr val="292B63"/>
                </a:solidFill>
              </a:rPr>
              <a:t>– Autumn 20</a:t>
            </a:r>
            <a:r>
              <a:rPr lang="en-US" sz="2000">
                <a:solidFill>
                  <a:srgbClr val="292B63"/>
                </a:solidFill>
              </a:rPr>
              <a:t>27</a:t>
            </a:r>
            <a:endParaRPr sz="20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92B63"/>
              </a:solidFill>
            </a:endParaRPr>
          </a:p>
          <a:p>
            <a:pPr indent="-254000" lvl="0" marL="3429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292B63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75512" y="-757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395275" y="1125525"/>
            <a:ext cx="4038600" cy="52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Huomioitavaa:</a:t>
            </a:r>
            <a:endParaRPr b="1" i="0" sz="2300" u="none">
              <a:solidFill>
                <a:srgbClr val="292B63"/>
              </a:solidFill>
            </a:endParaRPr>
          </a:p>
          <a:p>
            <a:pPr indent="25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Calibri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Vain yksi A-kieli / tutkintokerta 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(poikkeus: ruotsi)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5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Samana päivänä kirjoitettavat reaaliaineet 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5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Koulun suositus kunkin aineen kirjoittamisen ajankohdasta (abi</a:t>
            </a:r>
            <a:r>
              <a:rPr lang="en-US" sz="2000">
                <a:solidFill>
                  <a:srgbClr val="292B63"/>
                </a:solidFill>
              </a:rPr>
              <a:t>opintojaksot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>
              <a:solidFill>
                <a:srgbClr val="292B63"/>
              </a:solidFill>
            </a:endParaRPr>
          </a:p>
          <a:p>
            <a:pPr indent="25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Painopiste abivuoden keväälle, syksyllä 1-</a:t>
            </a:r>
            <a:r>
              <a:rPr lang="en-US" sz="2000">
                <a:solidFill>
                  <a:srgbClr val="292B63"/>
                </a:solidFill>
              </a:rPr>
              <a:t>2 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aineen koe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92B63"/>
                </a:solidFill>
              </a:rPr>
              <a:t>(keväällä on lukuloma, syksyllä ei)</a:t>
            </a:r>
            <a:endParaRPr sz="2000">
              <a:solidFill>
                <a:srgbClr val="292B63"/>
              </a:solidFill>
            </a:endParaRPr>
          </a:p>
          <a:p>
            <a:pPr indent="25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Tutkinnon ja opintojen kokonaisuus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1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2"/>
          <p:cNvSpPr txBox="1"/>
          <p:nvPr>
            <p:ph idx="2" type="body"/>
          </p:nvPr>
        </p:nvSpPr>
        <p:spPr>
          <a:xfrm>
            <a:off x="4678600" y="1067275"/>
            <a:ext cx="4197000" cy="5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To think about:</a:t>
            </a:r>
            <a:endParaRPr b="1" sz="2300">
              <a:solidFill>
                <a:srgbClr val="292B63"/>
              </a:solidFill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Only one Advanced level Foreing Language exam per examination period</a:t>
            </a:r>
            <a:r>
              <a:rPr lang="en-US" sz="2000">
                <a:solidFill>
                  <a:srgbClr val="292B63"/>
                </a:solidFill>
              </a:rPr>
              <a:t> 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(exception: Swedish)</a:t>
            </a:r>
            <a:endParaRPr b="0" i="0" sz="20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Hum. Studies  and Science exams that are on same day</a:t>
            </a:r>
            <a:endParaRPr sz="2000">
              <a:solidFill>
                <a:srgbClr val="292B63"/>
              </a:solidFill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When the school recommends to take the exam (prep. </a:t>
            </a:r>
            <a:r>
              <a:rPr lang="en-US" sz="2000">
                <a:solidFill>
                  <a:srgbClr val="292B63"/>
                </a:solidFill>
              </a:rPr>
              <a:t>study unit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s)</a:t>
            </a:r>
            <a:endParaRPr sz="2000">
              <a:solidFill>
                <a:srgbClr val="292B63"/>
              </a:solidFill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Focus in the 3rd year spring,</a:t>
            </a:r>
            <a:br>
              <a:rPr lang="en-US" sz="2000">
                <a:solidFill>
                  <a:srgbClr val="292B63"/>
                </a:solidFill>
              </a:rPr>
            </a:b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in the autumn 1-</a:t>
            </a:r>
            <a:r>
              <a:rPr lang="en-US" sz="2000">
                <a:solidFill>
                  <a:srgbClr val="292B63"/>
                </a:solidFill>
              </a:rPr>
              <a:t>2</a:t>
            </a: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exams</a:t>
            </a:r>
            <a:br>
              <a:rPr lang="en-US" sz="2000">
                <a:solidFill>
                  <a:srgbClr val="292B63"/>
                </a:solidFill>
              </a:rPr>
            </a:b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>
                <a:solidFill>
                  <a:srgbClr val="292B63"/>
                </a:solidFill>
              </a:rPr>
              <a:t>study break only in the spring) </a:t>
            </a:r>
            <a:endParaRPr sz="2000">
              <a:solidFill>
                <a:srgbClr val="292B63"/>
              </a:solidFill>
            </a:endParaRPr>
          </a:p>
          <a:p>
            <a:pPr indent="1270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292B63"/>
              </a:buClr>
              <a:buSzPts val="2000"/>
              <a:buFont typeface="Arial"/>
              <a:buChar char="•"/>
            </a:pPr>
            <a:r>
              <a:rPr b="0" i="0" lang="en-US" sz="20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The examination as a whole and other studies</a:t>
            </a:r>
            <a:endParaRPr sz="2000">
              <a:solidFill>
                <a:srgbClr val="292B63"/>
              </a:solidFill>
            </a:endParaRPr>
          </a:p>
          <a:p>
            <a:pPr indent="15240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457212" y="1196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468300" y="140335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Samana päivänä:</a:t>
            </a:r>
            <a:endParaRPr b="1" i="0" sz="2300" u="none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Reaali I: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psykologia, filosofia, historia, fysiikka, biologia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Reaali II: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uskonto, elämänkatsomustieto, yhteiskuntaoppi, kemia, maantiede, terveystieto</a:t>
            </a:r>
            <a:endParaRPr sz="2300">
              <a:solidFill>
                <a:srgbClr val="292B63"/>
              </a:solidFill>
            </a:endParaRPr>
          </a:p>
          <a:p>
            <a:pPr indent="-1651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9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3"/>
          <p:cNvSpPr txBox="1"/>
          <p:nvPr>
            <p:ph idx="2" type="body"/>
          </p:nvPr>
        </p:nvSpPr>
        <p:spPr>
          <a:xfrm>
            <a:off x="4643425" y="1341425"/>
            <a:ext cx="4393200" cy="49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On the same day:</a:t>
            </a:r>
            <a:endParaRPr b="1" sz="23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Hum. &amp; Science I: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Psychology, Philosophy, History, Physics, Biology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Hum. &amp; Science II: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Religion, Ethics, Civics, Chemistry, Geography, Health education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16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https://www.ylioppilastutkinto.fi/ylioppilastutkinto/koepaivat</a:t>
            </a:r>
            <a:endParaRPr b="1" sz="1600">
              <a:solidFill>
                <a:srgbClr val="0000FF"/>
              </a:solidFill>
            </a:endParaRPr>
          </a:p>
        </p:txBody>
      </p:sp>
      <p:pic>
        <p:nvPicPr>
          <p:cNvPr id="222" name="Google Shape;22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457194" y="21948"/>
            <a:ext cx="82296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221350" y="1432700"/>
            <a:ext cx="4422300" cy="44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92B63"/>
                </a:solidFill>
              </a:rPr>
              <a:t>YO-kokeiden u</a:t>
            </a:r>
            <a:r>
              <a:rPr b="1" lang="en-US" sz="2300">
                <a:solidFill>
                  <a:srgbClr val="292B63"/>
                </a:solidFill>
              </a:rPr>
              <a:t>usiminen</a:t>
            </a:r>
            <a:endParaRPr b="1" sz="2300">
              <a:solidFill>
                <a:srgbClr val="292B63"/>
              </a:solidFill>
            </a:endParaRPr>
          </a:p>
          <a:p>
            <a:pPr indent="-33655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Uusintojen määrää ei ole rajattu </a:t>
            </a:r>
            <a:endParaRPr sz="23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92B63"/>
                </a:solidFill>
              </a:rPr>
              <a:t>Erityisjärjestelyt</a:t>
            </a:r>
            <a:endParaRPr b="1" sz="2300">
              <a:solidFill>
                <a:srgbClr val="292B63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lisäaika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pienryhmätila</a:t>
            </a:r>
            <a:endParaRPr sz="23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92B63"/>
                </a:solidFill>
              </a:rPr>
              <a:t>	(max 8 kokelasta)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lepäämiseen tarkoitettu tila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Erityisopettaja</a:t>
            </a:r>
            <a:br>
              <a:rPr lang="en-US" sz="2300">
                <a:solidFill>
                  <a:srgbClr val="292B63"/>
                </a:solidFill>
              </a:rPr>
            </a:br>
            <a:r>
              <a:rPr lang="en-US" sz="2300">
                <a:solidFill>
                  <a:srgbClr val="292B63"/>
                </a:solidFill>
              </a:rPr>
              <a:t>Taru Alkio  </a:t>
            </a:r>
            <a:r>
              <a:rPr lang="en-US" sz="2300" u="sng">
                <a:solidFill>
                  <a:srgbClr val="292B6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taru.alkio@ksyk.fi</a:t>
            </a:r>
            <a:r>
              <a:rPr lang="en-US" sz="2300">
                <a:solidFill>
                  <a:srgbClr val="292B63"/>
                </a:solidFill>
              </a:rPr>
              <a:t>   </a:t>
            </a:r>
            <a:endParaRPr sz="2300">
              <a:solidFill>
                <a:srgbClr val="292B63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</p:txBody>
      </p:sp>
      <p:sp>
        <p:nvSpPr>
          <p:cNvPr id="230" name="Google Shape;230;p34"/>
          <p:cNvSpPr txBox="1"/>
          <p:nvPr>
            <p:ph idx="2" type="body"/>
          </p:nvPr>
        </p:nvSpPr>
        <p:spPr>
          <a:xfrm>
            <a:off x="4831200" y="1374200"/>
            <a:ext cx="4144200" cy="45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92B63"/>
                </a:solidFill>
              </a:rPr>
              <a:t>Retaking</a:t>
            </a:r>
            <a:endParaRPr b="1" sz="2300">
              <a:solidFill>
                <a:srgbClr val="292B63"/>
              </a:solidFill>
            </a:endParaRPr>
          </a:p>
          <a:p>
            <a: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No limit to retaking of exams </a:t>
            </a:r>
            <a:endParaRPr sz="2300">
              <a:solidFill>
                <a:srgbClr val="292B63"/>
              </a:solidFill>
            </a:endParaRPr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rgbClr val="292B63"/>
                </a:solidFill>
              </a:rPr>
              <a:t>Special arrangements</a:t>
            </a:r>
            <a:endParaRPr b="1" sz="2300">
              <a:solidFill>
                <a:srgbClr val="292B63"/>
              </a:solidFill>
            </a:endParaRPr>
          </a:p>
          <a:p>
            <a: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extra time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room for a small group</a:t>
            </a:r>
            <a:endParaRPr sz="2300">
              <a:solidFill>
                <a:srgbClr val="292B63"/>
              </a:solidFill>
            </a:endParaRPr>
          </a:p>
          <a:p>
            <a:pPr indent="0" lvl="0" marL="457200" rtl="0" algn="l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92B63"/>
                </a:solidFill>
              </a:rPr>
              <a:t>(max 8 students)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room for resting</a:t>
            </a:r>
            <a:endParaRPr sz="2300">
              <a:solidFill>
                <a:srgbClr val="292B63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2300"/>
              <a:buChar char="•"/>
            </a:pPr>
            <a:r>
              <a:rPr lang="en-US" sz="2300">
                <a:solidFill>
                  <a:srgbClr val="292B63"/>
                </a:solidFill>
              </a:rPr>
              <a:t>special education teacher Taru Alkio taru.alkio@ksyk.fi</a:t>
            </a:r>
            <a:endParaRPr sz="2300">
              <a:solidFill>
                <a:srgbClr val="292B63"/>
              </a:solidFill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468300" y="427800"/>
            <a:ext cx="8229600" cy="57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650"/>
              <a:t>Lukiolaisten kuulumiset ja ensi vuoden valinnat</a:t>
            </a:r>
            <a:endParaRPr b="1" sz="2650">
              <a:solidFill>
                <a:srgbClr val="292B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300"/>
              <a:t>opinto-ohjaajat </a:t>
            </a:r>
            <a:endParaRPr b="1"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300">
                <a:solidFill>
                  <a:srgbClr val="292B63"/>
                </a:solidFill>
              </a:rPr>
              <a:t>Annu Huovinen, </a:t>
            </a:r>
            <a:r>
              <a:rPr b="1" lang="en-US" sz="2300">
                <a:solidFill>
                  <a:srgbClr val="292B63"/>
                </a:solidFill>
              </a:rPr>
              <a:t>Riitta Kaisto, Pilvi Kantola</a:t>
            </a:r>
            <a:endParaRPr b="1" sz="230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65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65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Ylioppilastutkinto / </a:t>
            </a:r>
            <a:br>
              <a:rPr b="1" i="0" lang="en-US" sz="265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65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Matriculation examination</a:t>
            </a:r>
            <a:br>
              <a:rPr b="1" i="0" lang="en-US" sz="265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3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Lukion reh</a:t>
            </a:r>
            <a:r>
              <a:rPr b="1" lang="en-US" sz="2300"/>
              <a:t>tori </a:t>
            </a:r>
            <a:r>
              <a:rPr b="1" i="0" lang="en-US" sz="2300" u="none" cap="none" strike="noStrik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Minnariitta Raitio</a:t>
            </a:r>
            <a:endParaRPr b="1" i="0" sz="2300" u="none" cap="none" strike="noStrik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650">
              <a:solidFill>
                <a:srgbClr val="292B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650">
              <a:solidFill>
                <a:srgbClr val="292B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650">
                <a:solidFill>
                  <a:srgbClr val="292B63"/>
                </a:solidFill>
              </a:rPr>
              <a:t>Opiskelijoiden hyvinvointi</a:t>
            </a:r>
            <a:endParaRPr b="1" sz="2650">
              <a:solidFill>
                <a:srgbClr val="292B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300"/>
              <a:t>Yhteisökuraattori </a:t>
            </a:r>
            <a:r>
              <a:rPr b="1" lang="en-US" sz="2300">
                <a:solidFill>
                  <a:srgbClr val="292B63"/>
                </a:solidFill>
              </a:rPr>
              <a:t>Santtu Perkiö</a:t>
            </a:r>
            <a:endParaRPr b="1" sz="230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300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044">
              <a:solidFill>
                <a:srgbClr val="292B63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type="title"/>
          </p:nvPr>
        </p:nvSpPr>
        <p:spPr>
          <a:xfrm>
            <a:off x="468312" y="260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850">
                <a:solidFill>
                  <a:srgbClr val="292B63"/>
                </a:solidFill>
              </a:rPr>
              <a:t>Ylioppilastutkinto</a:t>
            </a:r>
            <a:br>
              <a:rPr b="1" lang="en-US" sz="2850">
                <a:solidFill>
                  <a:srgbClr val="292B63"/>
                </a:solidFill>
              </a:rPr>
            </a:br>
            <a:r>
              <a:rPr b="1" lang="en-US" sz="2850">
                <a:solidFill>
                  <a:srgbClr val="292B63"/>
                </a:solidFill>
              </a:rPr>
              <a:t>Matriculation examination</a:t>
            </a:r>
            <a:endParaRPr sz="3000"/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539750" y="1412875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VALMISTUMINEN: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Lukion pää</a:t>
            </a:r>
            <a:r>
              <a:rPr lang="en-US" sz="2300">
                <a:solidFill>
                  <a:srgbClr val="292B63"/>
                </a:solidFill>
              </a:rPr>
              <a:t>t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tötodistus: </a:t>
            </a:r>
            <a:r>
              <a:rPr lang="en-US" sz="2300">
                <a:solidFill>
                  <a:srgbClr val="292B63"/>
                </a:solidFill>
              </a:rPr>
              <a:t>150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>
                <a:solidFill>
                  <a:srgbClr val="292B63"/>
                </a:solidFill>
              </a:rPr>
              <a:t>opintopistettä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Ylioppilastutkinto: hyväksytty koe vähintään </a:t>
            </a:r>
            <a:r>
              <a:rPr lang="en-US" sz="2300">
                <a:solidFill>
                  <a:srgbClr val="292B63"/>
                </a:solidFill>
              </a:rPr>
              <a:t>viidessä 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aineessa</a:t>
            </a:r>
            <a:endParaRPr sz="2300">
              <a:solidFill>
                <a:srgbClr val="292B63"/>
              </a:solidFill>
            </a:endParaRPr>
          </a:p>
        </p:txBody>
      </p:sp>
      <p:sp>
        <p:nvSpPr>
          <p:cNvPr id="238" name="Google Shape;238;p35"/>
          <p:cNvSpPr txBox="1"/>
          <p:nvPr>
            <p:ph idx="2" type="body"/>
          </p:nvPr>
        </p:nvSpPr>
        <p:spPr>
          <a:xfrm>
            <a:off x="4643437" y="1412875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300" u="none">
                <a:solidFill>
                  <a:srgbClr val="292B63"/>
                </a:solidFill>
              </a:rPr>
              <a:t>GRADUATION:</a:t>
            </a:r>
            <a:endParaRPr b="1"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Upper secondary diploma: </a:t>
            </a:r>
            <a:r>
              <a:rPr lang="en-US" sz="2300">
                <a:solidFill>
                  <a:srgbClr val="292B63"/>
                </a:solidFill>
              </a:rPr>
              <a:t>150 study unit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="0" i="0" sz="2300" u="none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292B63"/>
              </a:solidFill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92B63"/>
              </a:buClr>
              <a:buSzPts val="2300"/>
              <a:buFont typeface="Arial"/>
              <a:buChar char="•"/>
            </a:pP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Matriculation examination consisting of f</a:t>
            </a:r>
            <a:r>
              <a:rPr lang="en-US" sz="2300">
                <a:solidFill>
                  <a:srgbClr val="292B63"/>
                </a:solidFill>
              </a:rPr>
              <a:t>ive</a:t>
            </a:r>
            <a:r>
              <a:rPr b="0" i="0" lang="en-US" sz="2300" u="none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 passed tests in minimum</a:t>
            </a:r>
            <a:endParaRPr sz="2300">
              <a:solidFill>
                <a:srgbClr val="292B63"/>
              </a:solidFill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502" y="1196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type="title"/>
          </p:nvPr>
        </p:nvSpPr>
        <p:spPr>
          <a:xfrm>
            <a:off x="467550" y="260650"/>
            <a:ext cx="8229600" cy="14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2B63"/>
                </a:solidFill>
              </a:rPr>
              <a:t>Kiitos! - Kysymyksiä? </a:t>
            </a:r>
            <a:endParaRPr>
              <a:solidFill>
                <a:srgbClr val="292B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2B63"/>
                </a:solidFill>
              </a:rPr>
              <a:t>Thank you! - Questions?</a:t>
            </a:r>
            <a:endParaRPr>
              <a:solidFill>
                <a:srgbClr val="292B63"/>
              </a:solidFill>
            </a:endParaRPr>
          </a:p>
        </p:txBody>
      </p:sp>
      <p:sp>
        <p:nvSpPr>
          <p:cNvPr id="246" name="Google Shape;246;p36"/>
          <p:cNvSpPr txBox="1"/>
          <p:nvPr>
            <p:ph idx="1" type="body"/>
          </p:nvPr>
        </p:nvSpPr>
        <p:spPr>
          <a:xfrm>
            <a:off x="467556" y="1268750"/>
            <a:ext cx="8229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6"/>
          <p:cNvSpPr txBox="1"/>
          <p:nvPr>
            <p:ph idx="2" type="body"/>
          </p:nvPr>
        </p:nvSpPr>
        <p:spPr>
          <a:xfrm>
            <a:off x="4644008" y="1268760"/>
            <a:ext cx="4038600" cy="45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8" name="Google Shape;2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56475" y="3488325"/>
            <a:ext cx="1622451" cy="24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542750" y="1637925"/>
            <a:ext cx="1622451" cy="24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4139550" y="2720575"/>
            <a:ext cx="1622451" cy="240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475" y="2226775"/>
            <a:ext cx="1622451" cy="24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" y="-46775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-595425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-485975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-55895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>
            <p:ph type="title"/>
          </p:nvPr>
        </p:nvSpPr>
        <p:spPr>
          <a:xfrm>
            <a:off x="468300" y="248800"/>
            <a:ext cx="8229600" cy="47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/>
              <a:t>KIITOS!</a:t>
            </a:r>
            <a:endParaRPr b="1"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id="287" name="Google Shape;28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075" y="2399300"/>
            <a:ext cx="1622451" cy="240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2937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Kuulumiset</a:t>
            </a:r>
            <a:endParaRPr b="1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77" y="201700"/>
            <a:ext cx="639451" cy="9476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1400"/>
            <a:ext cx="41232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US" sz="1500"/>
              <a:t>Ykkösten kuulumiset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opiskelijat viihtyvät omassa ryhmässä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uni ja aamupala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lukuläksyjen tekeminen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aikataulutus ja kuormitus</a:t>
            </a:r>
            <a:endParaRPr sz="15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-US" sz="1500"/>
              <a:t>Opintojen laajuus</a:t>
            </a:r>
            <a:endParaRPr b="1"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-US" sz="1500"/>
              <a:t>Laaja yleissivistys vs. priorisointi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pitkä matematiikka-lyhyt matematiikka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valinnaiset kielet</a:t>
            </a:r>
            <a:endParaRPr sz="1500"/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reaaliaineiden valinta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en-US" sz="1500"/>
              <a:t>3,5-4 vuoden opintosuunnitelma</a:t>
            </a:r>
            <a:endParaRPr b="1"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5" name="Google Shape;95;p18"/>
          <p:cNvSpPr txBox="1"/>
          <p:nvPr/>
        </p:nvSpPr>
        <p:spPr>
          <a:xfrm>
            <a:off x="4287300" y="1149350"/>
            <a:ext cx="4545000" cy="48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●"/>
            </a:pPr>
            <a:r>
              <a:rPr b="1"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How are first graders doing?</a:t>
            </a:r>
            <a:endParaRPr b="1"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feel at home in own group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sleep and breakfast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doing reading homework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●"/>
            </a:pPr>
            <a:r>
              <a:rPr b="1" lang="en-US" sz="16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Variety of completed courses</a:t>
            </a:r>
            <a:endParaRPr b="1"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long mathematics – short mathematics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optional languages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1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○"/>
            </a:pPr>
            <a:r>
              <a:rPr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which real subjects are important for oneself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92B63"/>
              </a:buClr>
              <a:buSzPts val="1500"/>
              <a:buFont typeface="Calibri"/>
              <a:buChar char="●"/>
            </a:pPr>
            <a:r>
              <a:rPr b="1" lang="en-US" sz="1500">
                <a:solidFill>
                  <a:srgbClr val="292B63"/>
                </a:solidFill>
                <a:latin typeface="Calibri"/>
                <a:ea typeface="Calibri"/>
                <a:cs typeface="Calibri"/>
                <a:sym typeface="Calibri"/>
              </a:rPr>
              <a:t>Need for an 3,5-4 year study plan</a:t>
            </a:r>
            <a:endParaRPr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292B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92B6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3925"/>
            <a:ext cx="9143998" cy="522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602" y="8447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684175" y="42271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/>
              <a:t>Ensi vuoden valinnat ja ylioppilaskirjoitussuunnitelmat</a:t>
            </a:r>
            <a:endParaRPr b="1" sz="2600"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Toisen vuoden valinnat t</a:t>
            </a:r>
            <a:r>
              <a:rPr lang="en-US" sz="1700"/>
              <a:t>ehdään 4. periodissa opinto-ohjauksen tunneilla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valinnaisuus lisääntyy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keskitytään enemmän ylioppilaskirjoituksissa kirjoitettaviin aineisiin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Alustava</a:t>
            </a:r>
            <a:r>
              <a:rPr lang="en-US" sz="1700"/>
              <a:t> ylioppilaskirjoitussuunnitelma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10" name="Google Shape;110;p2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S</a:t>
            </a:r>
            <a:r>
              <a:rPr lang="en-US" sz="1700"/>
              <a:t>econd-year course choices are made in period 4 during guidance counseling classes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More optional courses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Focus more on subjects taken in matriculation exams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Preliminary plan for matriculation exams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2" y="330650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16131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Korkeakoulujen valintatavat ja -perusteet</a:t>
            </a:r>
            <a:endParaRPr b="1"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177150" y="1061550"/>
            <a:ext cx="4337400" cy="47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Todistusvalinta (noin 51%)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yliopistoissa muuttuu</a:t>
            </a:r>
            <a:r>
              <a:rPr lang="en-US" sz="1400"/>
              <a:t> 2026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5-6 pisteytettävää ainetta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paino aiempaa enemmän siinä mikä liittyy alaan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V</a:t>
            </a:r>
            <a:r>
              <a:rPr b="1" lang="en-US" sz="1600"/>
              <a:t>alintakokeet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yliopistoissa muuttuu 2025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Enemmän yhteisiä kokeita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Ennakkomateriaali vähenee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Ammattikorkeakoulussa (AMK) ei lainkaan ennakkomateriaalia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valinta perustuu vain valintakokeeseen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taidot hankitaan lukioaikana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A</a:t>
            </a:r>
            <a:r>
              <a:rPr b="1" lang="en-US" sz="1600"/>
              <a:t>voimen väylä</a:t>
            </a:r>
            <a:endParaRPr b="1"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avoimen ammattikorkeakoulu- / yliopisto-opintoihin pohjautuva, mm. polkuopinnot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/>
              <a:t>Lisätietoa: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Etusivu - Yliopistovalinnat.fi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1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Ammattikorkeakouluun.fi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9" name="Google Shape;119;p21"/>
          <p:cNvSpPr txBox="1"/>
          <p:nvPr>
            <p:ph idx="2" type="body"/>
          </p:nvPr>
        </p:nvSpPr>
        <p:spPr>
          <a:xfrm>
            <a:off x="4514550" y="924825"/>
            <a:ext cx="4486200" cy="48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</a:t>
            </a:r>
            <a:r>
              <a:rPr b="1" lang="en-US"/>
              <a:t>election based on leaving certificate (approximately 51%)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Changes at universities in 2026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5-6 scored subjects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More weight on subjects related to the field than before.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Entrance exams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Changes at universities in 2025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More joint entrance exams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1400"/>
              <a:t>Decrease in pre-reading material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No pre-reading material at Universities of Applied Sciences (UAS)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Selection based solely on the entrance examination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Skills acquired during upper secondary school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Open university path  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400"/>
              <a:t>Based on open UAS/university studies, including pathway studies</a:t>
            </a:r>
            <a:endParaRPr sz="1400"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202" y="161325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26793" l="30680" r="19366" t="23497"/>
          <a:stretch/>
        </p:blipFill>
        <p:spPr>
          <a:xfrm>
            <a:off x="264138" y="125100"/>
            <a:ext cx="8615726" cy="596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05475" y="2768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Ulkomailla opiskelu</a:t>
            </a:r>
            <a:endParaRPr b="1"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74924"/>
            <a:ext cx="3999900" cy="49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Valintaperusteet</a:t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1.   Akateemiset saavutukset</a:t>
            </a:r>
            <a:endParaRPr sz="1600">
              <a:solidFill>
                <a:srgbClr val="292B63"/>
              </a:solidFill>
            </a:endParaRPr>
          </a:p>
          <a:p>
            <a:pPr indent="-321818" lvl="1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Y</a:t>
            </a:r>
            <a:r>
              <a:rPr lang="en-US" sz="1600"/>
              <a:t>lioppilas</a:t>
            </a:r>
            <a:r>
              <a:rPr lang="en-US" sz="1600">
                <a:solidFill>
                  <a:srgbClr val="292B63"/>
                </a:solidFill>
              </a:rPr>
              <a:t>kokeet, lukio opintojaksojen arvosanat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Opintojen laajuus</a:t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2.    Muut aktiviteetit</a:t>
            </a:r>
            <a:br>
              <a:rPr lang="en-US" sz="1600">
                <a:solidFill>
                  <a:srgbClr val="292B63"/>
                </a:solidFill>
              </a:rPr>
            </a:b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Opiskelijakuntatoiminta, tutorointi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Vapaaehtoistyö, järjestötoiminta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Kerhot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Harrastukset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Työkokemus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Muu kokemus ulkomailta </a:t>
            </a:r>
            <a:endParaRPr sz="1600">
              <a:solidFill>
                <a:srgbClr val="292B63"/>
              </a:solidFill>
            </a:endParaRPr>
          </a:p>
          <a:p>
            <a:pPr indent="-321818" lvl="0" marL="34290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ct val="1000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alaan liittyvät kurssit</a:t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3. Opettajan suosituskirje 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4. Oma motivaatiokirje 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5. Mahdollinen haastattelu /portfolio tms.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6. Mahdollinen kielitesti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br>
              <a:rPr lang="en-US" sz="1600">
                <a:solidFill>
                  <a:schemeClr val="dk1"/>
                </a:solidFill>
              </a:rPr>
            </a:br>
            <a:br>
              <a:rPr lang="en-US" sz="1750">
                <a:solidFill>
                  <a:schemeClr val="dk1"/>
                </a:solidFill>
              </a:rPr>
            </a:br>
            <a:endParaRPr sz="175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7" name="Google Shape;137;p23"/>
          <p:cNvSpPr txBox="1"/>
          <p:nvPr>
            <p:ph idx="2" type="body"/>
          </p:nvPr>
        </p:nvSpPr>
        <p:spPr>
          <a:xfrm>
            <a:off x="4481675" y="1174925"/>
            <a:ext cx="4387800" cy="49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Entry requirements</a:t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292B63"/>
                </a:solidFill>
              </a:rPr>
              <a:t>1.    Academic achievements</a:t>
            </a:r>
            <a:endParaRPr b="1"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Matriculation exams, Upper Secondary grades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Variety of completed courses</a:t>
            </a:r>
            <a:endParaRPr sz="1600">
              <a:solidFill>
                <a:srgbClr val="292B63"/>
              </a:solidFill>
            </a:endParaRPr>
          </a:p>
          <a:p>
            <a:pPr indent="0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None/>
            </a:pPr>
            <a:r>
              <a:rPr b="1" lang="en-US" sz="1600"/>
              <a:t>2. 	</a:t>
            </a:r>
            <a:r>
              <a:rPr b="1" lang="en-US" sz="1600">
                <a:solidFill>
                  <a:srgbClr val="292B63"/>
                </a:solidFill>
              </a:rPr>
              <a:t>Extra curricular activities</a:t>
            </a:r>
            <a:endParaRPr b="1"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Student counselling, tutoring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Voluntary work in the different organizations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Clubs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Hobbies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Work experience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Overseas experiences</a:t>
            </a:r>
            <a:endParaRPr sz="1600">
              <a:solidFill>
                <a:srgbClr val="292B63"/>
              </a:solidFill>
            </a:endParaRPr>
          </a:p>
          <a:p>
            <a:pPr indent="-3294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rgbClr val="292B63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292B63"/>
                </a:solidFill>
              </a:rPr>
              <a:t>field related courses</a:t>
            </a:r>
            <a:endParaRPr sz="1600">
              <a:solidFill>
                <a:srgbClr val="292B63"/>
              </a:solidFill>
            </a:endParaRPr>
          </a:p>
          <a:p>
            <a:pPr indent="-227837" lvl="0" marL="34290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SzPts val="1540"/>
              <a:buFont typeface="Arial"/>
              <a:buNone/>
            </a:pPr>
            <a:r>
              <a:t/>
            </a:r>
            <a:endParaRPr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3.      References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4. </a:t>
            </a:r>
            <a:r>
              <a:rPr b="1" lang="en-US" sz="1600"/>
              <a:t>	</a:t>
            </a:r>
            <a:r>
              <a:rPr b="1" lang="en-US" sz="1600">
                <a:solidFill>
                  <a:srgbClr val="292B63"/>
                </a:solidFill>
              </a:rPr>
              <a:t>Own personal statement/motivation letter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5.  	Sometimes interview/portfolio etc. 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62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b="1" lang="en-US" sz="1600">
                <a:solidFill>
                  <a:srgbClr val="292B63"/>
                </a:solidFill>
              </a:rPr>
              <a:t>6.      Language test</a:t>
            </a:r>
            <a:endParaRPr b="1" sz="160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sz="1460">
              <a:solidFill>
                <a:srgbClr val="292B6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19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569942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Opojen vinkkejä valintoihin</a:t>
            </a:r>
            <a:endParaRPr b="1"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253075" y="1333458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Pohdittavaksi nuoren kanssa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Vahvuudet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Kiinnostuksen kohteet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Hakuvaatimukset </a:t>
            </a:r>
            <a:r>
              <a:rPr lang="en-US" sz="1600"/>
              <a:t>j</a:t>
            </a:r>
            <a:r>
              <a:rPr lang="en-US" sz="1600"/>
              <a:t>atko-opintoihin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Äidinkieli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Matematiikan merkitys luma-aloille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Realistiset arvosanatavoitteet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Kirjoitussuunnitelmaan 5-6 ainetta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Kirjoitukset ovat kypsyysnäyte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Kirjoitusten hajautuksessa pääpaino kevään kirjoituksissa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2" type="body"/>
          </p:nvPr>
        </p:nvSpPr>
        <p:spPr>
          <a:xfrm>
            <a:off x="4832400" y="1333458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Things to consider with your young person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Strengths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Interests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Entry requirements for further studies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Finnish  / Finnis as a second language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The importance of advanced maths for science and maths related careers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Realistic goals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5-6 subjects in the matriculation exam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The matriculation exams are a demonstration of maturity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Majority of subjects taken in the spring exams</a:t>
            </a:r>
            <a:endParaRPr sz="1600"/>
          </a:p>
        </p:txBody>
      </p:sp>
      <p:pic>
        <p:nvPicPr>
          <p:cNvPr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27" y="131350"/>
            <a:ext cx="639451" cy="9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SYK 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