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x="6797675" cy="9872650"/>
  <p:embeddedFontLs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C869FD-D208-4778-91F2-5ACB396D8D77}">
  <a:tblStyle styleId="{96C869FD-D208-4778-91F2-5ACB396D8D7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OpenSans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8" cy="49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2" y="0"/>
            <a:ext cx="2945658" cy="49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0275" y="739775"/>
            <a:ext cx="4937124" cy="37036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689514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5"/>
            <a:ext cx="2945658" cy="493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2" y="9377315"/>
            <a:ext cx="2945658" cy="493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8bed64f35_0_5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98bed64f35_0_5:notes"/>
          <p:cNvSpPr/>
          <p:nvPr>
            <p:ph idx="2" type="sldImg"/>
          </p:nvPr>
        </p:nvSpPr>
        <p:spPr>
          <a:xfrm>
            <a:off x="1132946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79768" y="4689514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930275" y="739775"/>
            <a:ext cx="4937124" cy="37036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79768" y="4689514"/>
            <a:ext cx="54381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:notes"/>
          <p:cNvSpPr txBox="1"/>
          <p:nvPr>
            <p:ph idx="12" type="sldNum"/>
          </p:nvPr>
        </p:nvSpPr>
        <p:spPr>
          <a:xfrm>
            <a:off x="3850442" y="9377315"/>
            <a:ext cx="29457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79768" y="4689514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LISÄÄ LINKIT TÄNNE!!!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:notes"/>
          <p:cNvSpPr txBox="1"/>
          <p:nvPr>
            <p:ph idx="12" type="sldNum"/>
          </p:nvPr>
        </p:nvSpPr>
        <p:spPr>
          <a:xfrm>
            <a:off x="3850442" y="9377315"/>
            <a:ext cx="2945658" cy="4936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v-S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fb300c3d6_1_0:notes"/>
          <p:cNvSpPr/>
          <p:nvPr>
            <p:ph idx="2" type="sldImg"/>
          </p:nvPr>
        </p:nvSpPr>
        <p:spPr>
          <a:xfrm>
            <a:off x="9302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8fb300c3d6_1_0:notes"/>
          <p:cNvSpPr txBox="1"/>
          <p:nvPr>
            <p:ph idx="1" type="body"/>
          </p:nvPr>
        </p:nvSpPr>
        <p:spPr>
          <a:xfrm>
            <a:off x="679768" y="4689514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8fb300c3d6_1_0:notes"/>
          <p:cNvSpPr txBox="1"/>
          <p:nvPr>
            <p:ph idx="12" type="sldNum"/>
          </p:nvPr>
        </p:nvSpPr>
        <p:spPr>
          <a:xfrm>
            <a:off x="3850442" y="9377315"/>
            <a:ext cx="29457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79768" y="4689514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Muutokset seuraavaan jaksoon tehtävä ennen edellistä näyttöviikkoa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8fb300c3d6_1_9:notes"/>
          <p:cNvSpPr/>
          <p:nvPr>
            <p:ph idx="2" type="sldImg"/>
          </p:nvPr>
        </p:nvSpPr>
        <p:spPr>
          <a:xfrm>
            <a:off x="9302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8fb300c3d6_1_9:notes"/>
          <p:cNvSpPr txBox="1"/>
          <p:nvPr>
            <p:ph idx="1" type="body"/>
          </p:nvPr>
        </p:nvSpPr>
        <p:spPr>
          <a:xfrm>
            <a:off x="679768" y="4689514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8fb300c3d6_1_9:notes"/>
          <p:cNvSpPr txBox="1"/>
          <p:nvPr>
            <p:ph idx="12" type="sldNum"/>
          </p:nvPr>
        </p:nvSpPr>
        <p:spPr>
          <a:xfrm>
            <a:off x="3850442" y="9377315"/>
            <a:ext cx="29457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8ace0e0b8_0_18:notes"/>
          <p:cNvSpPr/>
          <p:nvPr>
            <p:ph idx="2" type="sldImg"/>
          </p:nvPr>
        </p:nvSpPr>
        <p:spPr>
          <a:xfrm>
            <a:off x="9302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8ace0e0b8_0_18:notes"/>
          <p:cNvSpPr txBox="1"/>
          <p:nvPr>
            <p:ph idx="1" type="body"/>
          </p:nvPr>
        </p:nvSpPr>
        <p:spPr>
          <a:xfrm>
            <a:off x="679768" y="4689514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äi15/s215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Vertailevaa kielenhuoltoa (1.vsk)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äi17/s217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Tekstin rakenne ja tyyli (2.vsk)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äi19/s219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Tukea reaalivastausten kirjoittamiseen (2.vsk)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s218 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Laajenna sanastoasi (2.vsk)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s211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Tekstien tulkinta 2 (3.vsk)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rub08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kertaava opintojakso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ena10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Advanced Academic Writing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i="1" lang="sv-SE" sz="1400">
                <a:latin typeface="Calibri"/>
                <a:ea typeface="Calibri"/>
                <a:cs typeface="Calibri"/>
                <a:sym typeface="Calibri"/>
              </a:rPr>
              <a:t>ena14</a:t>
            </a:r>
            <a:r>
              <a:rPr lang="sv-SE" sz="1400">
                <a:latin typeface="Calibri"/>
                <a:ea typeface="Calibri"/>
                <a:cs typeface="Calibri"/>
                <a:sym typeface="Calibri"/>
              </a:rPr>
              <a:t> Creative Writing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8ace0e0b8_0_18:notes"/>
          <p:cNvSpPr txBox="1"/>
          <p:nvPr>
            <p:ph idx="12" type="sldNum"/>
          </p:nvPr>
        </p:nvSpPr>
        <p:spPr>
          <a:xfrm>
            <a:off x="3850442" y="9377315"/>
            <a:ext cx="29457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/>
          <p:nvPr>
            <p:ph idx="2" type="sldImg"/>
          </p:nvPr>
        </p:nvSpPr>
        <p:spPr>
          <a:xfrm>
            <a:off x="931863" y="739775"/>
            <a:ext cx="4935537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679291" y="4689626"/>
            <a:ext cx="5438999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:notes"/>
          <p:cNvSpPr txBox="1"/>
          <p:nvPr/>
        </p:nvSpPr>
        <p:spPr>
          <a:xfrm>
            <a:off x="3850906" y="9377675"/>
            <a:ext cx="2945100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3:notes"/>
          <p:cNvSpPr txBox="1"/>
          <p:nvPr>
            <p:ph idx="1" type="body"/>
          </p:nvPr>
        </p:nvSpPr>
        <p:spPr>
          <a:xfrm>
            <a:off x="679768" y="4689514"/>
            <a:ext cx="54381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900">
                <a:latin typeface="Calibri"/>
                <a:ea typeface="Calibri"/>
                <a:cs typeface="Calibri"/>
                <a:sym typeface="Calibri"/>
              </a:rPr>
              <a:t> Opintovalintojen priorisointi / prioritising study unit choices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900">
                <a:latin typeface="Calibri"/>
                <a:ea typeface="Calibri"/>
                <a:cs typeface="Calibri"/>
                <a:sym typeface="Calibri"/>
              </a:rPr>
              <a:t>miten voin tukea, mm. äidinkielen merkitys, rytmi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sv-SE" sz="1900">
                <a:latin typeface="Calibri"/>
                <a:ea typeface="Calibri"/>
                <a:cs typeface="Calibri"/>
                <a:sym typeface="Calibri"/>
              </a:rPr>
              <a:t> Kohtuulliset tavoitteet: 8 = hyvä!/ reasonable goals : 8 = good!</a:t>
            </a:r>
            <a:endParaRPr sz="1300"/>
          </a:p>
          <a:p>
            <a:pPr indent="-13335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sv-SE" sz="1900">
                <a:latin typeface="Calibri"/>
                <a:ea typeface="Calibri"/>
                <a:cs typeface="Calibri"/>
                <a:sym typeface="Calibri"/>
              </a:rPr>
              <a:t> Työn ja levon vaihtelu / balance between work and rest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sv-SE" sz="1900">
                <a:latin typeface="Calibri"/>
                <a:ea typeface="Calibri"/>
                <a:cs typeface="Calibri"/>
                <a:sym typeface="Calibri"/>
              </a:rPr>
              <a:t> Vanhempien tukea työn ja vapaa-ajan tasapainottamiseen / Parental support in balancing the work and free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3:notes"/>
          <p:cNvSpPr txBox="1"/>
          <p:nvPr>
            <p:ph idx="12" type="sldNum"/>
          </p:nvPr>
        </p:nvSpPr>
        <p:spPr>
          <a:xfrm>
            <a:off x="3850442" y="9377315"/>
            <a:ext cx="2945699" cy="49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4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4:notes"/>
          <p:cNvSpPr txBox="1"/>
          <p:nvPr>
            <p:ph idx="12" type="sldNum"/>
          </p:nvPr>
        </p:nvSpPr>
        <p:spPr>
          <a:xfrm>
            <a:off x="3850443" y="9377304"/>
            <a:ext cx="29457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sv-S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344d0dac8_0_6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5344d0dac8_0_6:notes"/>
          <p:cNvSpPr/>
          <p:nvPr>
            <p:ph idx="2" type="sldImg"/>
          </p:nvPr>
        </p:nvSpPr>
        <p:spPr>
          <a:xfrm>
            <a:off x="1132946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d4164758d_3_33:notes"/>
          <p:cNvSpPr/>
          <p:nvPr>
            <p:ph idx="2" type="sldImg"/>
          </p:nvPr>
        </p:nvSpPr>
        <p:spPr>
          <a:xfrm>
            <a:off x="9302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ed4164758d_3_33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ed4164758d_3_33:notes"/>
          <p:cNvSpPr txBox="1"/>
          <p:nvPr>
            <p:ph idx="12" type="sldNum"/>
          </p:nvPr>
        </p:nvSpPr>
        <p:spPr>
          <a:xfrm>
            <a:off x="3850443" y="9377304"/>
            <a:ext cx="29457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sv-S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02a95fbb7_2_92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f02a95fbb7_2_92:notes"/>
          <p:cNvSpPr/>
          <p:nvPr>
            <p:ph idx="2" type="sldImg"/>
          </p:nvPr>
        </p:nvSpPr>
        <p:spPr>
          <a:xfrm>
            <a:off x="1132946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da4e9cc3e_0_7:notes"/>
          <p:cNvSpPr/>
          <p:nvPr>
            <p:ph idx="2" type="sldImg"/>
          </p:nvPr>
        </p:nvSpPr>
        <p:spPr>
          <a:xfrm>
            <a:off x="1133243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da4e9cc3e_0_7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e4713f67b_0_8:notes"/>
          <p:cNvSpPr/>
          <p:nvPr>
            <p:ph idx="2" type="sldImg"/>
          </p:nvPr>
        </p:nvSpPr>
        <p:spPr>
          <a:xfrm>
            <a:off x="1133243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e4713f67b_0_8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c0843904a_0_0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ec0843904a_0_0:notes"/>
          <p:cNvSpPr/>
          <p:nvPr>
            <p:ph idx="2" type="sldImg"/>
          </p:nvPr>
        </p:nvSpPr>
        <p:spPr>
          <a:xfrm>
            <a:off x="1132946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e4713f67b_0_2:notes"/>
          <p:cNvSpPr txBox="1"/>
          <p:nvPr>
            <p:ph idx="1" type="body"/>
          </p:nvPr>
        </p:nvSpPr>
        <p:spPr>
          <a:xfrm>
            <a:off x="679768" y="4689509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7e4713f67b_0_2:notes"/>
          <p:cNvSpPr/>
          <p:nvPr>
            <p:ph idx="2" type="sldImg"/>
          </p:nvPr>
        </p:nvSpPr>
        <p:spPr>
          <a:xfrm>
            <a:off x="1132946" y="740449"/>
            <a:ext cx="4531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02a95fbb7_1_6:notes"/>
          <p:cNvSpPr/>
          <p:nvPr>
            <p:ph idx="2" type="sldImg"/>
          </p:nvPr>
        </p:nvSpPr>
        <p:spPr>
          <a:xfrm>
            <a:off x="9302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02a95fbb7_1_6:notes"/>
          <p:cNvSpPr txBox="1"/>
          <p:nvPr>
            <p:ph idx="1" type="body"/>
          </p:nvPr>
        </p:nvSpPr>
        <p:spPr>
          <a:xfrm>
            <a:off x="679768" y="4689514"/>
            <a:ext cx="54381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f02a95fbb7_1_6:notes"/>
          <p:cNvSpPr txBox="1"/>
          <p:nvPr>
            <p:ph idx="12" type="sldNum"/>
          </p:nvPr>
        </p:nvSpPr>
        <p:spPr>
          <a:xfrm>
            <a:off x="3850442" y="9377315"/>
            <a:ext cx="29457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79768" y="4689514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:notes"/>
          <p:cNvSpPr txBox="1"/>
          <p:nvPr>
            <p:ph idx="12" type="sldNum"/>
          </p:nvPr>
        </p:nvSpPr>
        <p:spPr>
          <a:xfrm>
            <a:off x="3850442" y="9377315"/>
            <a:ext cx="2945658" cy="4936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v-S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7" y="1905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 rot="5400000">
            <a:off x="541348" y="190487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 rot="5400000">
            <a:off x="2308948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95536" y="177281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4644008" y="177281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Kaksi sisältökohdetta">
  <p:cSld name="1_Kaksi sisältökohdetta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467544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2" type="body"/>
          </p:nvPr>
        </p:nvSpPr>
        <p:spPr>
          <a:xfrm>
            <a:off x="4644008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Kaksi sisältökohdetta">
  <p:cSld name="2_Kaksi sisältökohdetta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467544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0"/>
          <p:cNvSpPr txBox="1"/>
          <p:nvPr>
            <p:ph idx="2" type="body"/>
          </p:nvPr>
        </p:nvSpPr>
        <p:spPr>
          <a:xfrm>
            <a:off x="4644008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Kaksi sisältökohdetta">
  <p:cSld name="3_Kaksi sisältökohdetta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467544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1"/>
          <p:cNvSpPr txBox="1"/>
          <p:nvPr>
            <p:ph idx="2" type="body"/>
          </p:nvPr>
        </p:nvSpPr>
        <p:spPr>
          <a:xfrm>
            <a:off x="4644008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2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2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2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1" y="273052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ksyk.fi/lukio/opiskelijalle/kalenteri/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18933" l="0" r="0" t="18204"/>
          <a:stretch/>
        </p:blipFill>
        <p:spPr>
          <a:xfrm>
            <a:off x="0" y="-25400"/>
            <a:ext cx="9144000" cy="647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kkilogo.jpg" id="185" name="Google Shape;18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08700"/>
            <a:ext cx="914399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>
            <a:off x="-288550" y="393850"/>
            <a:ext cx="9721200" cy="52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000"/>
              <a:t>Tervetuloa! Welcome!</a:t>
            </a:r>
            <a:endParaRPr b="1" sz="4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000"/>
              <a:t>Lukion ykkösten vanhempainiltaan</a:t>
            </a:r>
            <a:endParaRPr b="1" sz="4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000"/>
              <a:t>to US 1st grade </a:t>
            </a:r>
            <a:endParaRPr b="1" sz="4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000"/>
              <a:t>parents´evening</a:t>
            </a:r>
            <a:endParaRPr b="1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272550" y="167050"/>
            <a:ext cx="8634000" cy="6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1" i="0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LEISLINJA/ 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GENERAL STRE</a:t>
            </a:r>
            <a:r>
              <a:rPr b="1" i="1" lang="sv-SE" sz="1600">
                <a:latin typeface="Calibri"/>
                <a:ea typeface="Calibri"/>
                <a:cs typeface="Calibri"/>
                <a:sym typeface="Calibri"/>
              </a:rPr>
              <a:t>AM</a:t>
            </a:r>
            <a:r>
              <a:rPr b="1" i="0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ENGLANNINKIELINEN LINJA/ </a:t>
            </a:r>
            <a:r>
              <a:rPr b="1"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STREAM</a:t>
            </a: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sv-S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sv-S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Kansainvälisyys </a:t>
            </a:r>
            <a:r>
              <a:rPr b="1" i="1" lang="sv-S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endParaRPr b="1" i="1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sv-S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Kaksikielisyys </a:t>
            </a:r>
            <a:r>
              <a:rPr b="1" i="1" lang="sv-S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Bilingual</a:t>
            </a:r>
            <a:endParaRPr i="1" sz="900"/>
          </a:p>
          <a:p>
            <a:pPr indent="0" lvl="0" marL="1397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sv-S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Kielet </a:t>
            </a:r>
            <a:r>
              <a:rPr b="1" i="1" lang="sv-S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Languages</a:t>
            </a:r>
            <a:endParaRPr b="0" i="1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YHTEISKUNTA- JA TALOUSLINJA/	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SOCIETY AND ECONOMICS STREAM</a:t>
            </a: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Suoritettava väh. 10 opintopistettä linjan opintoja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Study credits of stream specific study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Syventävää ja soveltavaa politiikkaa, taloutta,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markkinointia, lakia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Politics, Economics, Marketing and Law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sv-S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			</a:t>
            </a:r>
            <a:endParaRPr/>
          </a:p>
        </p:txBody>
      </p:sp>
      <p:sp>
        <p:nvSpPr>
          <p:cNvPr id="252" name="Google Shape;252;p43"/>
          <p:cNvSpPr txBox="1"/>
          <p:nvPr/>
        </p:nvSpPr>
        <p:spPr>
          <a:xfrm>
            <a:off x="5118454" y="1660254"/>
            <a:ext cx="29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3"/>
          <p:cNvSpPr txBox="1"/>
          <p:nvPr/>
        </p:nvSpPr>
        <p:spPr>
          <a:xfrm>
            <a:off x="4614600" y="4693300"/>
            <a:ext cx="45294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Suoritettava väh. 10 opintopistettä linjan opintoja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Study units of stream specific study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i="0" lang="sv-S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Syventävää ja soveltavaa luonnontiedettä, teknologiaa, matematiikkaa 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sv-SE">
                <a:latin typeface="Calibri"/>
                <a:ea typeface="Calibri"/>
                <a:cs typeface="Calibri"/>
                <a:sym typeface="Calibri"/>
              </a:rPr>
              <a:t>Sciences, Technology and Maths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4909450" y="1273575"/>
            <a:ext cx="321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Kaksikielistä opiskelua </a:t>
            </a: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Bilingual study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sisältöpainotusta </a:t>
            </a: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studies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4705800" y="3934000"/>
            <a:ext cx="37881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TIEDE- JA TEKNOLOGIALINJA /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SCIENCE AND TECHNOLOGY STREAM</a:t>
            </a:r>
            <a:endParaRPr i="1"/>
          </a:p>
        </p:txBody>
      </p:sp>
      <p:sp>
        <p:nvSpPr>
          <p:cNvPr id="256" name="Google Shape;256;p43"/>
          <p:cNvSpPr txBox="1"/>
          <p:nvPr/>
        </p:nvSpPr>
        <p:spPr>
          <a:xfrm>
            <a:off x="272550" y="1338350"/>
            <a:ext cx="235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v-SE">
                <a:latin typeface="Calibri"/>
                <a:ea typeface="Calibri"/>
                <a:cs typeface="Calibri"/>
                <a:sym typeface="Calibri"/>
              </a:rPr>
              <a:t>Ei sisältöpainotusta </a:t>
            </a:r>
            <a:r>
              <a:rPr i="1" lang="sv-SE">
                <a:latin typeface="Calibri"/>
                <a:ea typeface="Calibri"/>
                <a:cs typeface="Calibri"/>
                <a:sym typeface="Calibri"/>
              </a:rPr>
              <a:t>General studies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3"/>
          <p:cNvSpPr txBox="1"/>
          <p:nvPr/>
        </p:nvSpPr>
        <p:spPr>
          <a:xfrm>
            <a:off x="1448550" y="167050"/>
            <a:ext cx="62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100">
                <a:latin typeface="Calibri"/>
                <a:ea typeface="Calibri"/>
                <a:cs typeface="Calibri"/>
                <a:sym typeface="Calibri"/>
              </a:rPr>
              <a:t>Kulosaaren yhteiskoulun lukio /</a:t>
            </a:r>
            <a:r>
              <a:rPr b="1" i="1" lang="sv-SE" sz="2100">
                <a:latin typeface="Calibri"/>
                <a:ea typeface="Calibri"/>
                <a:cs typeface="Calibri"/>
                <a:sym typeface="Calibri"/>
              </a:rPr>
              <a:t>Kulosaari Upper School</a:t>
            </a:r>
            <a:endParaRPr b="1" i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type="title"/>
          </p:nvPr>
        </p:nvSpPr>
        <p:spPr>
          <a:xfrm>
            <a:off x="400050" y="122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sv-S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Kaksikielinen KSYK/ </a:t>
            </a:r>
            <a:r>
              <a:rPr b="1" i="1" lang="sv-S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Bilingual KSYK</a:t>
            </a:r>
            <a:endParaRPr b="1" i="1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Suomalainen lukion opetussuunnitelma </a:t>
            </a: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Finnish upper secondary curriculum</a:t>
            </a:r>
            <a:endParaRPr i="1">
              <a:solidFill>
                <a:schemeClr val="dk1"/>
              </a:solidFill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Suomenkielinen ylioppilastutkinto </a:t>
            </a:r>
            <a:r>
              <a:rPr i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Finnish Matriculation Examination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439615" y="1099038"/>
            <a:ext cx="82296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Kielipainotus opinnoissa </a:t>
            </a:r>
            <a:r>
              <a:rPr b="1"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language</a:t>
            </a: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suomeksi 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Finnis</a:t>
            </a:r>
            <a:r>
              <a:rPr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 - 80 % suomeksi</a:t>
            </a: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Finnish</a:t>
            </a: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20 % englanni</a:t>
            </a: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ksi</a:t>
            </a: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 - 33 % suomeksi 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Finnish</a:t>
            </a: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33 % valittava 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33 % </a:t>
            </a: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nglanniksi 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- englanniksi, YO-sanasto suomeksi </a:t>
            </a:r>
            <a:r>
              <a:rPr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English, </a:t>
            </a:r>
            <a:r>
              <a:rPr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atriculation </a:t>
            </a:r>
            <a:r>
              <a:rPr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Examination 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vocabulary</a:t>
            </a:r>
            <a:r>
              <a:rPr i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1" lang="sv-S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concepts in Finnish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5" name="Google Shape;265;p44"/>
          <p:cNvGraphicFramePr/>
          <p:nvPr/>
        </p:nvGraphicFramePr>
        <p:xfrm>
          <a:off x="728296" y="29761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{96C869FD-D208-4778-91F2-5ACB396D8D77}</a:tableStyleId>
              </a:tblPr>
              <a:tblGrid>
                <a:gridCol w="2952125"/>
                <a:gridCol w="1019175"/>
                <a:gridCol w="1095575"/>
                <a:gridCol w="1152925"/>
                <a:gridCol w="809025"/>
              </a:tblGrid>
              <a:tr h="94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sv-SE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Yleislinja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YT-linja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Society and Economics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TT-linja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and Technology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stream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Pakolliset </a:t>
                      </a:r>
                      <a:r>
                        <a:rPr b="1" i="1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</a:t>
                      </a:r>
                      <a:r>
                        <a:rPr b="1" i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lsory</a:t>
                      </a:r>
                      <a:endParaRPr i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Valt.kun.</a:t>
                      </a:r>
                      <a:r>
                        <a:rPr b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valinnaiset </a:t>
                      </a:r>
                      <a:r>
                        <a:rPr b="1" i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optional</a:t>
                      </a:r>
                      <a:endParaRPr i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</a:t>
                      </a: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/ef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</a:t>
                      </a: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/ef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</a:t>
                      </a: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/ef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fe/</a:t>
                      </a: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Koulukohtaiset </a:t>
                      </a:r>
                      <a:r>
                        <a:rPr b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valinnaiset  </a:t>
                      </a:r>
                      <a:r>
                        <a:rPr b="1" i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based optional</a:t>
                      </a:r>
                      <a:endParaRPr i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</a:t>
                      </a: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/ef/e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</a:t>
                      </a: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/ef/e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fe/</a:t>
                      </a: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</a:t>
                      </a: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fe/</a:t>
                      </a:r>
                      <a:r>
                        <a:rPr b="1"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ef/e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Yo-valmentavat </a:t>
                      </a:r>
                      <a:r>
                        <a:rPr b="1" i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Preparation</a:t>
                      </a:r>
                      <a:endParaRPr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sv-S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the Matriculation Examination</a:t>
                      </a:r>
                      <a:endParaRPr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sv-S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350013" y="1150650"/>
            <a:ext cx="8361900" cy="5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PERIODIT 2024-25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periodi (8.8.–29.9.2024); näyttöviikko 20.-27.9.2024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periodi (30.10.–25.11.2024); näyttöviikko 18.-25.11.2024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periodi (26.11.2024–30.1.2025); näyttöviikko 23.-30.1.2025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periodi (31.1.–31.3.2025); näyttöviikko 24.-31.3.2025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periodi (1.4. –31.5.2025); näyttöviikko 22.-30.5.2025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sv-S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-Uusinna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joka periodissa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-Koko lukuvuoden aikataulut löytyvät koulun kotisivuilta</a:t>
            </a:r>
            <a:r>
              <a:rPr lang="sv-SE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lukiokalenterista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5"/>
          <p:cNvSpPr txBox="1"/>
          <p:nvPr>
            <p:ph type="title"/>
          </p:nvPr>
        </p:nvSpPr>
        <p:spPr>
          <a:xfrm>
            <a:off x="395536" y="188640"/>
            <a:ext cx="8229600" cy="731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i="0" lang="sv-SE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sv-S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Opiskelu lukiossa/Upper </a:t>
            </a:r>
            <a:r>
              <a:rPr b="1" lang="sv-S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b="1" i="0" lang="sv-S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studies</a:t>
            </a:r>
            <a:br>
              <a:rPr b="1" i="0" lang="sv-S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haun tulos haulle opiskelu" id="273" name="Google Shape;27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5724" y="0"/>
            <a:ext cx="1332900" cy="12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type="title"/>
          </p:nvPr>
        </p:nvSpPr>
        <p:spPr>
          <a:xfrm>
            <a:off x="498450" y="154229"/>
            <a:ext cx="8147100" cy="7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100">
                <a:latin typeface="Calibri"/>
                <a:ea typeface="Calibri"/>
                <a:cs typeface="Calibri"/>
                <a:sym typeface="Calibri"/>
              </a:rPr>
              <a:t>Opiskelu lukiossa/ Upper School studies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6"/>
          <p:cNvSpPr txBox="1"/>
          <p:nvPr>
            <p:ph idx="1" type="body"/>
          </p:nvPr>
        </p:nvSpPr>
        <p:spPr>
          <a:xfrm>
            <a:off x="233725" y="944125"/>
            <a:ext cx="8555400" cy="51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Lukion aikana suoritetaan vähintään 150 opintopistettä: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pakolliset valtakunnalliset opintojaksot  ( 94op-102op)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valinnaiset valtakunnalliset opintojaksot (väh.20op)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valinnaiset koulukohtaiset opintojaksot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Max. 76 op / vuosi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50" y="2450650"/>
            <a:ext cx="2959050" cy="247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663" y="2450650"/>
            <a:ext cx="2959050" cy="2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800" y="2450650"/>
            <a:ext cx="2754750" cy="2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457200" y="138887"/>
            <a:ext cx="82296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sv-S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Opinto</a:t>
            </a:r>
            <a:r>
              <a:rPr b="1" i="0" lang="sv-S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valinnat / </a:t>
            </a:r>
            <a:r>
              <a:rPr b="1" i="1" lang="sv-S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c</a:t>
            </a:r>
            <a:r>
              <a:rPr b="1" i="1" lang="sv-S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hoices</a:t>
            </a:r>
            <a:endParaRPr b="1" i="1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457200" y="824401"/>
            <a:ext cx="4038600" cy="52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Opinto</a:t>
            </a:r>
            <a:r>
              <a:rPr b="0" i="0" lang="sv-SE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valinnat tehty  ensimmäiselle opiskeluvuodelle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b="0" i="0" lang="sv-SE" sz="1500" u="none" cap="none" strike="noStrike">
                <a:latin typeface="Calibri"/>
                <a:ea typeface="Calibri"/>
                <a:cs typeface="Calibri"/>
                <a:sym typeface="Calibri"/>
              </a:rPr>
              <a:t>Ensimmäisenä vuonna suoritetaan pääasiassa pakollisia opintoja, valinnaiset lisääntyvät toisena opiskeluvuotena.</a:t>
            </a:r>
            <a:endParaRPr b="0" i="0" sz="1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Suurin osa opinnoista on 2 op laajuisia ja kestävät yhden periodin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Laajemmat opintojaksot kestävät 2-3 periodia (esim. äi/s201+02+03, rub01+02, ena01+02, maa02+04) ja ne arvioidaan vasta opintojakson päätyttyä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b="0" i="0" lang="sv-SE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Lukuvuoden aikana valintoja voi muuttaa opinto-ohjaajan kautta tai 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opintojaksotarjottimen ollessa auki ennen näyttöviikkoa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7"/>
          <p:cNvSpPr txBox="1"/>
          <p:nvPr>
            <p:ph idx="2" type="body"/>
          </p:nvPr>
        </p:nvSpPr>
        <p:spPr>
          <a:xfrm>
            <a:off x="4648200" y="916976"/>
            <a:ext cx="4038600" cy="52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b="0" i="0" lang="sv-SE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choices for the 1st year have been made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1st year most of the study units are compulsory, from the 2nd year onwards more possibilities to choose optional courses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study units are 2 study points and last for one period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study units last 2-3 periods (e.g. 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äi/s201+02+03, rub01+02, ena01+02, maa02+04) and grades will be given when it’s completed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b="0" i="0" lang="sv-SE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 the 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year  the study unit changes can be made through the Guidance Councellors or through Wilma when the course tray is open before the exam week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apsi, Tutkimus, Poika, Todiste" id="291" name="Google Shape;2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650" y="4660099"/>
            <a:ext cx="3511825" cy="15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type="title"/>
          </p:nvPr>
        </p:nvSpPr>
        <p:spPr>
          <a:xfrm>
            <a:off x="534075" y="259262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100">
                <a:latin typeface="Calibri"/>
                <a:ea typeface="Calibri"/>
                <a:cs typeface="Calibri"/>
                <a:sym typeface="Calibri"/>
              </a:rPr>
              <a:t>Tasonvaihdot / Changes to the study plan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8"/>
          <p:cNvSpPr txBox="1"/>
          <p:nvPr>
            <p:ph idx="1" type="body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Matematiikan ja vieraiden kielten tason valinnassa ja opiskelussa kannattaa miettiä opiskelijan vahvuuksia ja ajankäyttöä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Matematiikan ja pitkien kielten tasomuutoksiin vaaditaan huoltajan hyväksyntä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Äidinkielen vaihtamisesta  S2-tasoon on aina keskusteltava ensin äidinkielen opettajien kanssa.</a:t>
            </a:r>
            <a:endParaRPr/>
          </a:p>
        </p:txBody>
      </p:sp>
      <p:sp>
        <p:nvSpPr>
          <p:cNvPr id="299" name="Google Shape;299;p48"/>
          <p:cNvSpPr txBox="1"/>
          <p:nvPr>
            <p:ph idx="2" type="body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the student’s strengths and interests into consideration when 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deciding whether to study A- or B- languages and which level of Mathematics they choose.</a:t>
            </a:r>
            <a:r>
              <a:rPr lang="sv-SE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Mathematics and language levels require guardian’s approval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spcBef>
                <a:spcPts val="40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from Finnish to S2 always requires a discussion with the Finnish teachers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idx="1" type="body"/>
          </p:nvPr>
        </p:nvSpPr>
        <p:spPr>
          <a:xfrm>
            <a:off x="457200" y="1165950"/>
            <a:ext cx="4038600" cy="49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Koulukohtaiset valinnaiset opintojaksot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suomen kielessä</a:t>
            </a:r>
            <a:endParaRPr b="1"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ruotsin kielessä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englannin kielessä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Viikottaista tukea läksypajassa ja matikkakahvilassa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Otathan yhteyttä myös aineenopettajiin, jos jokin mietityttää tai huolestuttaa.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Huom! Tukitiedot eivät siirry automaattisesti peruskoulusta lukioon. Olethan yhteydessä erityisopettajaan mikäli nuorellasi on tuen tarvetta.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306" name="Google Shape;306;p49"/>
          <p:cNvSpPr txBox="1"/>
          <p:nvPr>
            <p:ph type="title"/>
          </p:nvPr>
        </p:nvSpPr>
        <p:spPr>
          <a:xfrm>
            <a:off x="457200" y="2555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Oppimisen tuki lukiossa / Support with learning</a:t>
            </a: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7" name="Google Shape;307;p49"/>
          <p:cNvSpPr txBox="1"/>
          <p:nvPr>
            <p:ph idx="2" type="body"/>
          </p:nvPr>
        </p:nvSpPr>
        <p:spPr>
          <a:xfrm>
            <a:off x="4648200" y="1398526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based optional study units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Finnish </a:t>
            </a:r>
            <a:endParaRPr b="1"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Swedish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support in the Maths Cafe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contact the subject teachers if you have any concerns.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Calibri"/>
                <a:ea typeface="Calibri"/>
                <a:cs typeface="Calibri"/>
                <a:sym typeface="Calibri"/>
              </a:rPr>
              <a:t>Please note that the information about the support for learning in the primary school isn’t </a:t>
            </a:r>
            <a:r>
              <a:rPr lang="sv-SE"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sv-SE">
                <a:latin typeface="Calibri"/>
                <a:ea typeface="Calibri"/>
                <a:cs typeface="Calibri"/>
                <a:sym typeface="Calibri"/>
              </a:rPr>
              <a:t> transferred to the secondary school. Please discuss this with the Special Education teacher if your young person has a need for support.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/>
        </p:nvSpPr>
        <p:spPr>
          <a:xfrm>
            <a:off x="5912425" y="2502925"/>
            <a:ext cx="3219300" cy="17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Ryhmäohjaaja 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Group-coordinator</a:t>
            </a:r>
            <a:endParaRPr b="1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b="0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opiskeluihin liittyvät käytännön asiat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study related 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practical issues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b="0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poissao</a:t>
            </a: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lojen ja opintojen seuranta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tracking a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bsences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 and students p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rogres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3214675" y="3178225"/>
            <a:ext cx="2345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sv-SE"/>
              <a:t>Opiskelija </a:t>
            </a:r>
            <a:r>
              <a:rPr b="1" i="1" lang="sv-SE"/>
              <a:t>S</a:t>
            </a:r>
            <a:r>
              <a:rPr b="1" i="1" lang="sv-SE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tudent</a:t>
            </a:r>
            <a:endParaRPr b="0" i="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2825"/>
            <a:ext cx="9144000" cy="7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0"/>
          <p:cNvSpPr/>
          <p:nvPr/>
        </p:nvSpPr>
        <p:spPr>
          <a:xfrm>
            <a:off x="3395250" y="2716975"/>
            <a:ext cx="1903800" cy="1322400"/>
          </a:xfrm>
          <a:prstGeom prst="ellipse">
            <a:avLst/>
          </a:prstGeom>
          <a:noFill/>
          <a:ln cap="rnd" cmpd="sng" w="25400">
            <a:solidFill>
              <a:srgbClr val="2D2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0"/>
          <p:cNvSpPr txBox="1"/>
          <p:nvPr/>
        </p:nvSpPr>
        <p:spPr>
          <a:xfrm>
            <a:off x="4920775" y="1334000"/>
            <a:ext cx="4050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Opinto-ohjaaja </a:t>
            </a:r>
            <a:r>
              <a:rPr b="1" i="1" lang="sv-SE" sz="1600">
                <a:latin typeface="Calibri"/>
                <a:ea typeface="Calibri"/>
                <a:cs typeface="Calibri"/>
                <a:sym typeface="Calibri"/>
              </a:rPr>
              <a:t>Guidance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counsellor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Opintosuunnitelmat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tudy plans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Ura-ja jatko-opinto -ohjaus 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Career counselling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0"/>
          <p:cNvSpPr txBox="1"/>
          <p:nvPr/>
        </p:nvSpPr>
        <p:spPr>
          <a:xfrm>
            <a:off x="5768275" y="4348725"/>
            <a:ext cx="35076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Rehtorit 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Principals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 Opiskelijaksi ottaminen 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enrolment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Kurinpito 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YO-kokeet 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Matriculation examination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0"/>
          <p:cNvSpPr txBox="1"/>
          <p:nvPr/>
        </p:nvSpPr>
        <p:spPr>
          <a:xfrm>
            <a:off x="385100" y="1380488"/>
            <a:ext cx="36288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Erityisopettaja 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Education teacher</a:t>
            </a:r>
            <a:endParaRPr b="1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b="1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oppimisvaikeu</a:t>
            </a: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di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fficul</a:t>
            </a:r>
            <a:r>
              <a:rPr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ties</a:t>
            </a:r>
            <a:endParaRPr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erityisjärjestelyt ja lisäaika kokeisiin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special arrangements for exams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0"/>
          <p:cNvSpPr txBox="1"/>
          <p:nvPr/>
        </p:nvSpPr>
        <p:spPr>
          <a:xfrm>
            <a:off x="63975" y="3930325"/>
            <a:ext cx="2901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Terveydenhoitaja / lääkäri </a:t>
            </a:r>
            <a:r>
              <a:rPr b="1" i="0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Nurse /Doctor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hyvinvoinnin tukeminen ja terveystarkastukset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Student Welfare and 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check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0"/>
          <p:cNvSpPr txBox="1"/>
          <p:nvPr/>
        </p:nvSpPr>
        <p:spPr>
          <a:xfrm>
            <a:off x="2715825" y="4881500"/>
            <a:ext cx="30873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oppimisen taidot study skills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Etenemisen seuranta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Tracking the students’ progress</a:t>
            </a:r>
            <a:endParaRPr i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Poissaolot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bsences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0"/>
          <p:cNvSpPr txBox="1"/>
          <p:nvPr/>
        </p:nvSpPr>
        <p:spPr>
          <a:xfrm>
            <a:off x="37601" y="2657888"/>
            <a:ext cx="31674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Kuraattori 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b="1" i="1" lang="sv-SE" sz="16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ounsellor</a:t>
            </a:r>
            <a:endParaRPr b="1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ihmissuhteet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elationships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b="0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koulunkäynnin sujuminen</a:t>
            </a: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school life</a:t>
            </a:r>
            <a:r>
              <a:rPr b="0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elämän</a:t>
            </a: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muutokset</a:t>
            </a:r>
            <a:r>
              <a:rPr b="0" i="0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ife changes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0"/>
          <p:cNvSpPr txBox="1"/>
          <p:nvPr/>
        </p:nvSpPr>
        <p:spPr>
          <a:xfrm>
            <a:off x="37600" y="5165750"/>
            <a:ext cx="29010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Psykologi </a:t>
            </a:r>
            <a:r>
              <a:rPr b="1" i="1" lang="sv-S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Psychologist</a:t>
            </a:r>
            <a:endParaRPr b="1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mielenterveys </a:t>
            </a:r>
            <a:r>
              <a:rPr i="1" lang="sv-SE" sz="1500">
                <a:latin typeface="Calibri"/>
                <a:ea typeface="Calibri"/>
                <a:cs typeface="Calibri"/>
                <a:sym typeface="Calibri"/>
              </a:rPr>
              <a:t>mental health</a:t>
            </a:r>
            <a:r>
              <a:rPr b="0" i="1" lang="sv-S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2169300" y="669775"/>
            <a:ext cx="426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sv-SE"/>
              <a:t>Opiskelijahuolto </a:t>
            </a:r>
            <a:r>
              <a:rPr b="1" i="1" lang="sv-S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welfare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/>
        </p:nvSpPr>
        <p:spPr>
          <a:xfrm>
            <a:off x="2679400" y="584825"/>
            <a:ext cx="3419400" cy="53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/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0"/>
          <p:cNvSpPr/>
          <p:nvPr/>
        </p:nvSpPr>
        <p:spPr>
          <a:xfrm>
            <a:off x="3011199" y="2440513"/>
            <a:ext cx="2755800" cy="234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0"/>
          <p:cNvSpPr txBox="1"/>
          <p:nvPr/>
        </p:nvSpPr>
        <p:spPr>
          <a:xfrm>
            <a:off x="3315300" y="3969425"/>
            <a:ext cx="23043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sv-SE"/>
              <a:t>Kanssaopiskelijat  </a:t>
            </a:r>
            <a:r>
              <a:rPr b="1" i="1" lang="sv-S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Fellow students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/>
          <p:nvPr>
            <p:ph idx="1" type="body"/>
          </p:nvPr>
        </p:nvSpPr>
        <p:spPr>
          <a:xfrm>
            <a:off x="199675" y="450051"/>
            <a:ext cx="8435400" cy="5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sv-SE" sz="2400">
                <a:latin typeface="Calibri"/>
                <a:ea typeface="Calibri"/>
                <a:cs typeface="Calibri"/>
                <a:sym typeface="Calibri"/>
              </a:rPr>
              <a:t>Hyvinvoiva nuori opiskelija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175" y="1580475"/>
            <a:ext cx="5828901" cy="39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type="title"/>
          </p:nvPr>
        </p:nvSpPr>
        <p:spPr>
          <a:xfrm>
            <a:off x="424669" y="345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sv-SE" sz="2100"/>
              <a:t>Kevään vanhempainilta</a:t>
            </a:r>
            <a:endParaRPr b="1" i="0" sz="2100" u="none" cap="none" strike="noStrike">
              <a:solidFill>
                <a:schemeClr val="dk1"/>
              </a:solidFill>
            </a:endParaRPr>
          </a:p>
        </p:txBody>
      </p:sp>
      <p:sp>
        <p:nvSpPr>
          <p:cNvPr id="341" name="Google Shape;341;p52"/>
          <p:cNvSpPr txBox="1"/>
          <p:nvPr>
            <p:ph idx="1" type="body"/>
          </p:nvPr>
        </p:nvSpPr>
        <p:spPr>
          <a:xfrm>
            <a:off x="424663" y="1601300"/>
            <a:ext cx="8438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/>
              <a:t>Kevään vanhempainilta ke 5.3.2025 klo 18.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/>
              <a:t>Teemana ylioppilaskirjoitukset ja jatko-opinnot.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sv-SE" sz="2400"/>
              <a:t>Next parents’ evening on March 5th, 2025 at 6pm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sv-SE" sz="2400"/>
              <a:t>Topics: Matriculation examination and study options after the upper secondary school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 rotWithShape="1">
          <a:blip r:embed="rId3">
            <a:alphaModFix/>
          </a:blip>
          <a:srcRect b="18933" l="0" r="0" t="18204"/>
          <a:stretch/>
        </p:blipFill>
        <p:spPr>
          <a:xfrm>
            <a:off x="0" y="-25400"/>
            <a:ext cx="9144000" cy="647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kkilogo.jpg" id="192" name="Google Shape;19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08700"/>
            <a:ext cx="914399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/>
        </p:nvSpPr>
        <p:spPr>
          <a:xfrm>
            <a:off x="-288540" y="1083972"/>
            <a:ext cx="97212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4300" u="none" cap="none" strike="noStrike">
                <a:latin typeface="Arial"/>
                <a:ea typeface="Arial"/>
                <a:cs typeface="Arial"/>
                <a:sym typeface="Arial"/>
              </a:rPr>
              <a:t>Rehto</a:t>
            </a:r>
            <a:r>
              <a:rPr b="1" lang="sv-SE" sz="4300"/>
              <a:t>ri</a:t>
            </a:r>
            <a:r>
              <a:rPr b="1" i="0" lang="sv-SE" sz="4300" u="none" cap="none" strike="noStrike">
                <a:latin typeface="Arial"/>
                <a:ea typeface="Arial"/>
                <a:cs typeface="Arial"/>
                <a:sym typeface="Arial"/>
              </a:rPr>
              <a:t>en terveiset</a:t>
            </a:r>
            <a:endParaRPr b="1" i="0" sz="4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300"/>
              <a:t>Principals´ greetings</a:t>
            </a:r>
            <a:endParaRPr b="1" sz="4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/>
          <p:nvPr>
            <p:ph type="title"/>
          </p:nvPr>
        </p:nvSpPr>
        <p:spPr>
          <a:xfrm>
            <a:off x="552325" y="245551"/>
            <a:ext cx="82296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21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21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sv-SE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Ryhmänohjaajan tapaaminen/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sv-SE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coordinator´s meetings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3"/>
          <p:cNvSpPr txBox="1"/>
          <p:nvPr>
            <p:ph idx="1" type="body"/>
          </p:nvPr>
        </p:nvSpPr>
        <p:spPr>
          <a:xfrm>
            <a:off x="457200" y="1252325"/>
            <a:ext cx="84231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rgbClr val="333333"/>
                </a:solidFill>
              </a:rPr>
              <a:t>24A</a:t>
            </a:r>
            <a:r>
              <a:rPr lang="sv-SE" sz="2100">
                <a:solidFill>
                  <a:srgbClr val="333333"/>
                </a:solidFill>
              </a:rPr>
              <a:t> / yleislinja, ryhmänohjaaja Marko Paasonen, </a:t>
            </a:r>
            <a:r>
              <a:rPr b="1" lang="sv-SE" sz="2100">
                <a:solidFill>
                  <a:srgbClr val="333333"/>
                </a:solidFill>
              </a:rPr>
              <a:t>K34</a:t>
            </a:r>
            <a:endParaRPr b="1" sz="21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rgbClr val="333333"/>
                </a:solidFill>
              </a:rPr>
              <a:t>24B</a:t>
            </a:r>
            <a:r>
              <a:rPr lang="sv-SE" sz="2100">
                <a:solidFill>
                  <a:srgbClr val="333333"/>
                </a:solidFill>
              </a:rPr>
              <a:t> / yleislinja, ryhmänohjaaja Heidi Temmes, </a:t>
            </a:r>
            <a:r>
              <a:rPr b="1" lang="sv-SE" sz="2100">
                <a:solidFill>
                  <a:srgbClr val="333333"/>
                </a:solidFill>
              </a:rPr>
              <a:t>K31</a:t>
            </a:r>
            <a:endParaRPr b="1" sz="21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rgbClr val="333333"/>
                </a:solidFill>
              </a:rPr>
              <a:t>24C</a:t>
            </a:r>
            <a:r>
              <a:rPr lang="sv-SE" sz="2100">
                <a:solidFill>
                  <a:srgbClr val="333333"/>
                </a:solidFill>
              </a:rPr>
              <a:t> / yhteiskunta- ja talouslinja,  ryhmänohjaaja Lassi Larjo, </a:t>
            </a:r>
            <a:r>
              <a:rPr b="1" lang="sv-SE" sz="2100">
                <a:solidFill>
                  <a:srgbClr val="333333"/>
                </a:solidFill>
              </a:rPr>
              <a:t>K22</a:t>
            </a:r>
            <a:endParaRPr b="1" sz="21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rgbClr val="333333"/>
                </a:solidFill>
              </a:rPr>
              <a:t>24D</a:t>
            </a:r>
            <a:r>
              <a:rPr lang="sv-SE" sz="2100">
                <a:solidFill>
                  <a:srgbClr val="333333"/>
                </a:solidFill>
              </a:rPr>
              <a:t> / tiede-ja teknologialinja, ryhmänohjaaja Hanna Nordenswan, </a:t>
            </a:r>
            <a:r>
              <a:rPr b="1" lang="sv-SE" sz="2100">
                <a:solidFill>
                  <a:srgbClr val="333333"/>
                </a:solidFill>
              </a:rPr>
              <a:t>K21</a:t>
            </a:r>
            <a:endParaRPr b="1" sz="21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rgbClr val="333333"/>
                </a:solidFill>
              </a:rPr>
              <a:t>24E</a:t>
            </a:r>
            <a:r>
              <a:rPr lang="sv-SE" sz="2100">
                <a:solidFill>
                  <a:srgbClr val="333333"/>
                </a:solidFill>
              </a:rPr>
              <a:t> / English Stream, ryhmänohjaaja Rosa Weckström, </a:t>
            </a:r>
            <a:r>
              <a:rPr b="1" lang="sv-SE" sz="2100">
                <a:solidFill>
                  <a:srgbClr val="333333"/>
                </a:solidFill>
              </a:rPr>
              <a:t>K33</a:t>
            </a:r>
            <a:endParaRPr b="1" sz="21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100">
                <a:solidFill>
                  <a:srgbClr val="333333"/>
                </a:solidFill>
              </a:rPr>
              <a:t>24F</a:t>
            </a:r>
            <a:r>
              <a:rPr lang="sv-SE" sz="2100">
                <a:solidFill>
                  <a:srgbClr val="333333"/>
                </a:solidFill>
              </a:rPr>
              <a:t> / English Stream, ryhmänohjaaja Merja Alatalo, </a:t>
            </a:r>
            <a:r>
              <a:rPr b="1" lang="sv-SE" sz="2100">
                <a:solidFill>
                  <a:srgbClr val="333333"/>
                </a:solidFill>
              </a:rPr>
              <a:t>K26</a:t>
            </a:r>
            <a:r>
              <a:rPr lang="sv-SE" sz="2100">
                <a:solidFill>
                  <a:srgbClr val="333333"/>
                </a:solidFill>
              </a:rPr>
              <a:t> </a:t>
            </a:r>
            <a:endParaRPr b="1" sz="2100">
              <a:solidFill>
                <a:srgbClr val="33333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lkkilogo.jpg" id="198" name="Google Shape;19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" y="6093296"/>
            <a:ext cx="914399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/>
        </p:nvSpPr>
        <p:spPr>
          <a:xfrm>
            <a:off x="323850" y="333375"/>
            <a:ext cx="820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Rehtorit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1" lang="sv-S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</a:t>
            </a:r>
            <a:endParaRPr/>
          </a:p>
        </p:txBody>
      </p:sp>
      <p:pic>
        <p:nvPicPr>
          <p:cNvPr descr="https://ksyk.fi/wp-content/uploads/2021/06/Lauri4-213x300.jpg" id="200" name="Google Shape;20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903" y="1482366"/>
            <a:ext cx="2207413" cy="31090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 txBox="1"/>
          <p:nvPr/>
        </p:nvSpPr>
        <p:spPr>
          <a:xfrm>
            <a:off x="1415331" y="4653136"/>
            <a:ext cx="147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Johtava rehtori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School</a:t>
            </a:r>
            <a:endParaRPr/>
          </a:p>
        </p:txBody>
      </p:sp>
      <p:grpSp>
        <p:nvGrpSpPr>
          <p:cNvPr id="202" name="Google Shape;202;p36"/>
          <p:cNvGrpSpPr/>
          <p:nvPr/>
        </p:nvGrpSpPr>
        <p:grpSpPr>
          <a:xfrm>
            <a:off x="3492026" y="1487228"/>
            <a:ext cx="4853963" cy="4323128"/>
            <a:chOff x="5408729" y="1476907"/>
            <a:chExt cx="3258568" cy="2902207"/>
          </a:xfrm>
        </p:grpSpPr>
        <p:pic>
          <p:nvPicPr>
            <p:cNvPr descr="https://ksyk.fi/wp-content/uploads/2021/06/Minnis-225x300.jpg" id="203" name="Google Shape;203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08729" y="1476907"/>
              <a:ext cx="1564370" cy="2085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36"/>
            <p:cNvSpPr txBox="1"/>
            <p:nvPr/>
          </p:nvSpPr>
          <p:spPr>
            <a:xfrm>
              <a:off x="5462890" y="3573014"/>
              <a:ext cx="1472700" cy="8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sv-SE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Minnariitta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sv-SE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Raitio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1200"/>
                <a:buFont typeface="Arial"/>
                <a:buNone/>
              </a:pPr>
              <a:r>
                <a:rPr b="0" i="0" lang="sv-SE" sz="1200" u="none" cap="none" strike="noStrike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Lukion rehtori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1200"/>
                <a:buFont typeface="Arial"/>
                <a:buNone/>
              </a:pPr>
              <a:r>
                <a:rPr b="0" i="0" lang="sv-SE" sz="1200" u="none" cap="none" strike="noStrike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Upper School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1200"/>
                <a:buFont typeface="Arial"/>
                <a:buNone/>
              </a:pPr>
              <a:r>
                <a:rPr b="0" i="0" lang="sv-SE" sz="1200" u="none" cap="none" strike="noStrike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Principal</a:t>
              </a:r>
              <a:endParaRPr b="0" i="0" sz="1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6"/>
            <p:cNvSpPr txBox="1"/>
            <p:nvPr/>
          </p:nvSpPr>
          <p:spPr>
            <a:xfrm>
              <a:off x="7194597" y="3583296"/>
              <a:ext cx="1472700" cy="6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sv-SE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Riitta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sv-SE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Kaisto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1200"/>
                <a:buFont typeface="Arial"/>
                <a:buNone/>
              </a:pPr>
              <a:r>
                <a:rPr b="0" i="0" lang="sv-SE" sz="1200" u="none" cap="none" strike="noStrike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Lukion apulaisrehtori, opo 24f</a:t>
              </a:r>
              <a:endParaRPr b="0" i="0" sz="12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1200"/>
                <a:buFont typeface="Arial"/>
                <a:buNone/>
              </a:pPr>
              <a:r>
                <a:rPr b="0" i="0" lang="sv-SE" sz="1200" u="none" cap="none" strike="noStrike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Upper School Vice Principal</a:t>
              </a:r>
              <a:endParaRPr b="0" i="0" sz="1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36"/>
          <p:cNvSpPr txBox="1"/>
          <p:nvPr/>
        </p:nvSpPr>
        <p:spPr>
          <a:xfrm>
            <a:off x="6054900" y="1527425"/>
            <a:ext cx="24780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4901" y="1487225"/>
            <a:ext cx="2297925" cy="30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73650" y="593367"/>
            <a:ext cx="8990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4400">
                <a:solidFill>
                  <a:schemeClr val="dk1"/>
                </a:solidFill>
              </a:rPr>
              <a:t>KOULURAUHA</a:t>
            </a:r>
            <a:endParaRPr b="1" sz="4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4400">
                <a:solidFill>
                  <a:schemeClr val="dk1"/>
                </a:solidFill>
              </a:rPr>
              <a:t>SCHOOL PEACE</a:t>
            </a:r>
            <a:endParaRPr b="1" sz="4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rgbClr val="595959"/>
                </a:solidFill>
              </a:rPr>
              <a:t>Lukuvuoden 2024-2025 teema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rgbClr val="595959"/>
                </a:solidFill>
              </a:rPr>
              <a:t>Theme of 2024-2025</a:t>
            </a:r>
            <a:endParaRPr b="1" sz="2400"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73650" y="2333875"/>
            <a:ext cx="8758500" cy="5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</a:rPr>
              <a:t>KSYK koulurauhan osa-alueet / KSYK school peace areas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sv-SE" sz="2400"/>
              <a:t>Häiriötön työympäristö		Peaceful working environment</a:t>
            </a:r>
            <a:endParaRPr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sv-SE" sz="2400"/>
              <a:t>Ei kiusaamista				No bullying</a:t>
            </a:r>
            <a:endParaRPr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sv-SE" sz="2400"/>
              <a:t>Et ole yksin					Nobody is left alone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sv-SE"/>
              <a:t>Viitteet: KSYKLONI, KSYK pelikirja, Koulurauha-ohjelma</a:t>
            </a:r>
            <a:br>
              <a:rPr lang="sv-SE"/>
            </a:br>
            <a:r>
              <a:rPr lang="sv-SE"/>
              <a:t>References: KSYKLONI, KSYK playbook, School peace program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241900"/>
            <a:ext cx="8520600" cy="8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sv-SE" sz="2320">
                <a:latin typeface="Calibri"/>
                <a:ea typeface="Calibri"/>
                <a:cs typeface="Calibri"/>
                <a:sym typeface="Calibri"/>
              </a:rPr>
              <a:t>KSYKLONI- oppimisen taitoja ja hyvinvointia</a:t>
            </a:r>
            <a:endParaRPr b="1" sz="23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80"/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5525"/>
            <a:ext cx="8520600" cy="464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lkkilogo.jpg" id="224" name="Google Shape;2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08700"/>
            <a:ext cx="914399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/>
          <p:nvPr/>
        </p:nvSpPr>
        <p:spPr>
          <a:xfrm>
            <a:off x="539550" y="422950"/>
            <a:ext cx="8064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sv-SE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KSYKLONI - oppimisen taitoja ja hyvinvointia</a:t>
            </a:r>
            <a:endParaRPr b="1"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Periodi 1 - toimintakulttuuri ja yhteisöllisyys</a:t>
            </a:r>
            <a:endParaRPr b="1" sz="2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v-SE" sz="1600">
                <a:solidFill>
                  <a:schemeClr val="dk1"/>
                </a:solidFill>
              </a:rPr>
              <a:t>	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2875" y="1380800"/>
            <a:ext cx="4427625" cy="43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lkkilogo.jpg" id="231" name="Google Shape;2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08700"/>
            <a:ext cx="914399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0"/>
          <p:cNvSpPr txBox="1"/>
          <p:nvPr/>
        </p:nvSpPr>
        <p:spPr>
          <a:xfrm>
            <a:off x="323850" y="333375"/>
            <a:ext cx="820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Etäopiskelupäivä</a:t>
            </a:r>
            <a:endParaRPr b="1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0"/>
          <p:cNvSpPr txBox="1"/>
          <p:nvPr/>
        </p:nvSpPr>
        <p:spPr>
          <a:xfrm>
            <a:off x="539552" y="872902"/>
            <a:ext cx="80649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sv-SE" sz="1600">
                <a:solidFill>
                  <a:schemeClr val="dk1"/>
                </a:solidFill>
              </a:rPr>
              <a:t>Osa työelämästä ja korkeakouluopinnoista näyttää siirtyneen pysyvästi etätyöksi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v-SE" sz="1600">
                <a:solidFill>
                  <a:schemeClr val="dk1"/>
                </a:solidFill>
              </a:rPr>
              <a:t>  → miten valmistamme opiskelijoita tulevaa varten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sv-SE" sz="1600">
                <a:solidFill>
                  <a:schemeClr val="dk1"/>
                </a:solidFill>
              </a:rPr>
              <a:t>Lukuvuoteen 2024-2025 on suunniteltu ykkösluokkalaisille </a:t>
            </a:r>
            <a:r>
              <a:rPr b="1" lang="sv-SE" sz="1600">
                <a:solidFill>
                  <a:schemeClr val="dk1"/>
                </a:solidFill>
              </a:rPr>
              <a:t>yksi</a:t>
            </a:r>
            <a:r>
              <a:rPr b="1" lang="sv-SE" sz="1600">
                <a:solidFill>
                  <a:schemeClr val="dk1"/>
                </a:solidFill>
              </a:rPr>
              <a:t> etäopiskelupäivä</a:t>
            </a:r>
            <a:r>
              <a:rPr lang="sv-SE" sz="1600">
                <a:solidFill>
                  <a:schemeClr val="dk1"/>
                </a:solidFill>
              </a:rPr>
              <a:t>: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v-SE" sz="1600">
                <a:solidFill>
                  <a:schemeClr val="dk1"/>
                </a:solidFill>
              </a:rPr>
              <a:t>	ke 9.10. (illalla koko koulun tanssiaiset, vastaavat toista koulupäivää)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v-SE" sz="1600">
                <a:solidFill>
                  <a:schemeClr val="dk1"/>
                </a:solidFill>
              </a:rPr>
              <a:t>	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sv-SE" sz="1600">
                <a:solidFill>
                  <a:schemeClr val="dk1"/>
                </a:solidFill>
              </a:rPr>
              <a:t>Keskitymme lähiopetukseen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v-SE" sz="1600">
                <a:solidFill>
                  <a:schemeClr val="dk1"/>
                </a:solidFill>
              </a:rPr>
              <a:t>	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sv-SE" sz="1600">
                <a:solidFill>
                  <a:schemeClr val="dk1"/>
                </a:solidFill>
              </a:rPr>
              <a:t>Jos on poissa lähiopetuksesta, ei ole etäopetusmahdollisuutta. Opettaja keskittyy opetustilanteeseen koulussa olevien kanssa ja opiskelija opiskelee itsenäisesti poissaolon aikana.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v-SE" sz="1600">
                <a:solidFill>
                  <a:schemeClr val="dk1"/>
                </a:solidFill>
              </a:rPr>
              <a:t>	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457200" y="157528"/>
            <a:ext cx="5851500" cy="35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LAAJENNETTU OPPIVELVOLLISUUS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1"/>
          <p:cNvSpPr txBox="1"/>
          <p:nvPr>
            <p:ph idx="1" type="body"/>
          </p:nvPr>
        </p:nvSpPr>
        <p:spPr>
          <a:xfrm>
            <a:off x="457200" y="569000"/>
            <a:ext cx="8229600" cy="59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4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aajennettu oppivelvollisuus </a:t>
            </a: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koskee keväällä 2021 perusopetuksensa päättäneitä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Jatkuu, kunnes oppivelvollinen täyttää 18 vuotta tai tätä ennen suorittaa toisen asteen tutkinnon kotimaassa tai vastaavan tasoisen ulkomaisen koulutuksen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64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Toisen asteen koulutuksen maksuttomuus</a:t>
            </a: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tietokone, tarvittava laskinlisenssi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oppimateriaalit: suurin osa sähköisessä muodossa, osa paperikirjoja, jotka lainataan koulun kirjastosta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viisi ylioppilastutkinnon koetta ja niissä hylätyn arvosanan uusiminen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vähintään 7 km koulumatkat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i="1" lang="sv-SE" sz="1600">
                <a:latin typeface="Calibri"/>
                <a:ea typeface="Calibri"/>
                <a:cs typeface="Calibri"/>
                <a:sym typeface="Calibri"/>
              </a:rPr>
              <a:t>poikkeus</a:t>
            </a: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: vapaaehtoiset opintoretket, vierailut ja tapahtumat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64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b="1" lang="sv-SE" sz="1600">
                <a:latin typeface="Calibri"/>
                <a:ea typeface="Calibri"/>
                <a:cs typeface="Calibri"/>
                <a:sym typeface="Calibri"/>
              </a:rPr>
              <a:t>Ohjaus- ja seurantavelvoite sekä opintojen tuki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Opinto-ohjausta ja erityisopetusta on myös lukiossa tarjolla koko opintojen ajan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Huoltajan velvollisuus seurata opintojen etenemistä peruskoulun jälkeen jatkuu oppivelvollisuusajan loppuun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sv-SE" sz="1600">
                <a:latin typeface="Calibri"/>
                <a:ea typeface="Calibri"/>
                <a:cs typeface="Calibri"/>
                <a:sym typeface="Calibri"/>
              </a:rPr>
              <a:t>Lukion ja huoltajien yhteinen tehtävä: lukiolaisen opintojen ja itsenäisen toiminnan asteittainen rakentaminen ja tuki (Wilma, ajantasainen viestintä)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683575" y="1452900"/>
            <a:ext cx="76440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sv-S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OPINNOT LUKIOSSA/UPPER </a:t>
            </a:r>
            <a:r>
              <a:rPr b="1"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b="1" i="0" lang="sv-S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sv-S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Opinto-ohjaajat/</a:t>
            </a: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r>
              <a:rPr b="1" i="0" lang="sv-S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counsellors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 Huovinen, Pilvi Kantola ja Riitta Kaisto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11.9.2024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pohj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SYK PowerPoint-pohj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